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4" r:id="rId2"/>
    <p:sldId id="275" r:id="rId3"/>
    <p:sldId id="276" r:id="rId4"/>
    <p:sldId id="264" r:id="rId5"/>
    <p:sldId id="263" r:id="rId6"/>
    <p:sldId id="265" r:id="rId7"/>
    <p:sldId id="277" r:id="rId8"/>
    <p:sldId id="272" r:id="rId9"/>
    <p:sldId id="266" r:id="rId10"/>
    <p:sldId id="267" r:id="rId11"/>
    <p:sldId id="268" r:id="rId12"/>
    <p:sldId id="269" r:id="rId13"/>
    <p:sldId id="261" r:id="rId14"/>
    <p:sldId id="256" r:id="rId15"/>
    <p:sldId id="257" r:id="rId16"/>
    <p:sldId id="271" r:id="rId17"/>
    <p:sldId id="258" r:id="rId18"/>
    <p:sldId id="262" r:id="rId19"/>
    <p:sldId id="259" r:id="rId20"/>
    <p:sldId id="260" r:id="rId21"/>
    <p:sldId id="278" r:id="rId22"/>
    <p:sldId id="279" r:id="rId23"/>
    <p:sldId id="280" r:id="rId24"/>
  </p:sldIdLst>
  <p:sldSz cx="6858000" cy="9906000" type="A4"/>
  <p:notesSz cx="6888163" cy="100218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2" clrIdx="0">
    <p:extLst>
      <p:ext uri="{19B8F6BF-5375-455C-9EA6-DF929625EA0E}">
        <p15:presenceInfo xmlns:p15="http://schemas.microsoft.com/office/powerpoint/2012/main" userId="Windows 사용자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8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0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3T08:50:05.599" idx="2">
    <p:pos x="10" y="10"/>
    <p:text>ㄴㅁㅇㄻ</p:text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5022-EFBC-40E5-A9CF-832BCBC7B6C9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057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5022-EFBC-40E5-A9CF-832BCBC7B6C9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581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5022-EFBC-40E5-A9CF-832BCBC7B6C9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215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5022-EFBC-40E5-A9CF-832BCBC7B6C9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039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5022-EFBC-40E5-A9CF-832BCBC7B6C9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003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5022-EFBC-40E5-A9CF-832BCBC7B6C9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749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5022-EFBC-40E5-A9CF-832BCBC7B6C9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745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5022-EFBC-40E5-A9CF-832BCBC7B6C9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202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5022-EFBC-40E5-A9CF-832BCBC7B6C9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974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5022-EFBC-40E5-A9CF-832BCBC7B6C9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775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5022-EFBC-40E5-A9CF-832BCBC7B6C9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543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05022-EFBC-40E5-A9CF-832BCBC7B6C9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174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mtinet/AICa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13" Type="http://schemas.openxmlformats.org/officeDocument/2006/relationships/image" Target="../media/image43.jpeg"/><Relationship Id="rId18" Type="http://schemas.openxmlformats.org/officeDocument/2006/relationships/image" Target="../media/image48.jpeg"/><Relationship Id="rId3" Type="http://schemas.openxmlformats.org/officeDocument/2006/relationships/image" Target="../media/image33.jpeg"/><Relationship Id="rId21" Type="http://schemas.openxmlformats.org/officeDocument/2006/relationships/image" Target="../media/image51.jpeg"/><Relationship Id="rId7" Type="http://schemas.openxmlformats.org/officeDocument/2006/relationships/image" Target="../media/image37.jpeg"/><Relationship Id="rId12" Type="http://schemas.openxmlformats.org/officeDocument/2006/relationships/image" Target="../media/image42.jpeg"/><Relationship Id="rId17" Type="http://schemas.openxmlformats.org/officeDocument/2006/relationships/image" Target="../media/image47.jpeg"/><Relationship Id="rId25" Type="http://schemas.openxmlformats.org/officeDocument/2006/relationships/image" Target="../media/image55.png"/><Relationship Id="rId2" Type="http://schemas.openxmlformats.org/officeDocument/2006/relationships/image" Target="../media/image32.jpeg"/><Relationship Id="rId16" Type="http://schemas.openxmlformats.org/officeDocument/2006/relationships/image" Target="../media/image46.jpeg"/><Relationship Id="rId20" Type="http://schemas.openxmlformats.org/officeDocument/2006/relationships/image" Target="../media/image5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eg"/><Relationship Id="rId11" Type="http://schemas.openxmlformats.org/officeDocument/2006/relationships/image" Target="../media/image41.jpeg"/><Relationship Id="rId24" Type="http://schemas.openxmlformats.org/officeDocument/2006/relationships/image" Target="../media/image54.jpeg"/><Relationship Id="rId5" Type="http://schemas.openxmlformats.org/officeDocument/2006/relationships/image" Target="../media/image35.jpeg"/><Relationship Id="rId15" Type="http://schemas.openxmlformats.org/officeDocument/2006/relationships/image" Target="../media/image45.jpeg"/><Relationship Id="rId23" Type="http://schemas.openxmlformats.org/officeDocument/2006/relationships/image" Target="../media/image53.png"/><Relationship Id="rId10" Type="http://schemas.openxmlformats.org/officeDocument/2006/relationships/image" Target="../media/image40.jpeg"/><Relationship Id="rId19" Type="http://schemas.openxmlformats.org/officeDocument/2006/relationships/image" Target="../media/image49.jpeg"/><Relationship Id="rId4" Type="http://schemas.openxmlformats.org/officeDocument/2006/relationships/image" Target="../media/image34.jpeg"/><Relationship Id="rId9" Type="http://schemas.openxmlformats.org/officeDocument/2006/relationships/image" Target="../media/image39.jpeg"/><Relationship Id="rId14" Type="http://schemas.openxmlformats.org/officeDocument/2006/relationships/image" Target="../media/image44.jpeg"/><Relationship Id="rId22" Type="http://schemas.openxmlformats.org/officeDocument/2006/relationships/image" Target="../media/image5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it-cml.github.io/extensions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://appinventor.mit.edu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jpg"/><Relationship Id="rId4" Type="http://schemas.openxmlformats.org/officeDocument/2006/relationships/image" Target="../media/image8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756" y="5971661"/>
            <a:ext cx="4114067" cy="320973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543" y="1524081"/>
            <a:ext cx="4979018" cy="33193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5114" y="972856"/>
            <a:ext cx="237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고양덕양 B" pitchFamily="2" charset="-127"/>
                <a:ea typeface="고양덕양 B" pitchFamily="2" charset="-127"/>
              </a:rPr>
              <a:t>① </a:t>
            </a:r>
            <a:r>
              <a:rPr lang="en-US" altLang="ko-KR" dirty="0" err="1" smtClean="0"/>
              <a:t>Github</a:t>
            </a:r>
            <a:r>
              <a:rPr lang="ko-KR" altLang="en-US" dirty="0" smtClean="0"/>
              <a:t>에 접속하기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25002" y="1386094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-42580" y="40979"/>
            <a:ext cx="46875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고양덕양 B" pitchFamily="2" charset="-127"/>
                <a:ea typeface="고양덕양 B" pitchFamily="2" charset="-127"/>
              </a:rPr>
              <a:t>Ⅱ</a:t>
            </a:r>
            <a:r>
              <a:rPr lang="ko-KR" altLang="en-US" dirty="0" err="1"/>
              <a:t>고카트</a:t>
            </a:r>
            <a:r>
              <a:rPr lang="ko-KR" altLang="en-US" dirty="0"/>
              <a:t> 동작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   </a:t>
            </a:r>
            <a:r>
              <a:rPr lang="en-US" altLang="ko-KR" dirty="0"/>
              <a:t>1. </a:t>
            </a:r>
            <a:r>
              <a:rPr lang="ko-KR" altLang="en-US" dirty="0" smtClean="0"/>
              <a:t>공유된 프로그램 다운로드 </a:t>
            </a:r>
            <a:r>
              <a:rPr lang="ko-KR" altLang="en-US" dirty="0"/>
              <a:t>및 구동 </a:t>
            </a:r>
            <a:r>
              <a:rPr lang="ko-KR" altLang="en-US" dirty="0" smtClean="0"/>
              <a:t>준비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93130" y="5444595"/>
            <a:ext cx="243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고양덕양 B" pitchFamily="2" charset="-127"/>
                <a:ea typeface="고양덕양 B" pitchFamily="2" charset="-127"/>
              </a:rPr>
              <a:t>② </a:t>
            </a:r>
            <a:r>
              <a:rPr lang="ko-KR" altLang="en-US" dirty="0" smtClean="0"/>
              <a:t>프로그램 다운로드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33018" y="5857833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A39921-B4C1-4FAF-8C51-3F29E42F2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155795" y="4506944"/>
            <a:ext cx="33472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</a:t>
            </a:r>
            <a:r>
              <a:rPr lang="ko-KR" altLang="en-US" dirty="0" smtClean="0">
                <a:hlinkClick r:id="rId4"/>
              </a:rPr>
              <a:t>github.com/mtinet/</a:t>
            </a:r>
            <a:r>
              <a:rPr lang="en-US" altLang="ko-KR" dirty="0" err="1" smtClean="0">
                <a:hlinkClick r:id="rId4"/>
              </a:rPr>
              <a:t>AICar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 flipV="1">
            <a:off x="5218331" y="2204882"/>
            <a:ext cx="793313" cy="296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 flipV="1">
            <a:off x="1643483" y="8495310"/>
            <a:ext cx="1315377" cy="3985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77512" y="21480"/>
            <a:ext cx="1606530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고양덕양 B" pitchFamily="2" charset="-127"/>
                <a:ea typeface="고양덕양 B" pitchFamily="2" charset="-127"/>
              </a:rPr>
              <a:t>Ⅱ</a:t>
            </a:r>
            <a:r>
              <a:rPr lang="ko-KR" altLang="en-US" dirty="0" err="1"/>
              <a:t>고카트</a:t>
            </a:r>
            <a:r>
              <a:rPr lang="ko-KR" altLang="en-US" dirty="0"/>
              <a:t> </a:t>
            </a:r>
            <a:r>
              <a:rPr lang="ko-KR" altLang="en-US" dirty="0" smtClean="0"/>
              <a:t>동작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8536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25002" y="396804"/>
            <a:ext cx="4184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③ </a:t>
            </a:r>
            <a:r>
              <a:rPr lang="ko-KR" altLang="en-US" dirty="0"/>
              <a:t>블루투스 통신 테스트 </a:t>
            </a:r>
            <a:r>
              <a:rPr lang="en-US" altLang="ko-KR" dirty="0" smtClean="0"/>
              <a:t>(</a:t>
            </a:r>
            <a:r>
              <a:rPr lang="ko-KR" altLang="en-US" dirty="0" smtClean="0"/>
              <a:t>수동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앱모드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94923" y="924779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Google Shape;2340;p29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6061" y="1714990"/>
            <a:ext cx="4911449" cy="2760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347;p294"/>
          <p:cNvPicPr preferRelativeResize="0"/>
          <p:nvPr/>
        </p:nvPicPr>
        <p:blipFill rotWithShape="1">
          <a:blip r:embed="rId3">
            <a:alphaModFix/>
          </a:blip>
          <a:srcRect r="46102"/>
          <a:stretch/>
        </p:blipFill>
        <p:spPr>
          <a:xfrm>
            <a:off x="3203327" y="1714990"/>
            <a:ext cx="2647185" cy="27607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/>
          <p:cNvSpPr/>
          <p:nvPr/>
        </p:nvSpPr>
        <p:spPr>
          <a:xfrm>
            <a:off x="1554839" y="1081671"/>
            <a:ext cx="466277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500" dirty="0" err="1" smtClean="0"/>
              <a:t>AICar</a:t>
            </a:r>
            <a:r>
              <a:rPr lang="en-US" altLang="ko-KR" sz="1500" dirty="0" smtClean="0"/>
              <a:t> </a:t>
            </a:r>
            <a:r>
              <a:rPr lang="ko-KR" altLang="en-US" sz="1500" dirty="0" err="1" smtClean="0"/>
              <a:t>전용앱</a:t>
            </a:r>
            <a:r>
              <a:rPr lang="ko-KR" altLang="en-US" sz="1500" dirty="0" smtClean="0"/>
              <a:t> 또는 </a:t>
            </a:r>
            <a:r>
              <a:rPr lang="en-US" altLang="ko-KR" sz="1500" dirty="0" smtClean="0"/>
              <a:t>BLE Terminal </a:t>
            </a:r>
            <a:r>
              <a:rPr lang="ko-KR" altLang="en-US" sz="1500" dirty="0" smtClean="0"/>
              <a:t>앱의 블루투스를 통해 </a:t>
            </a:r>
            <a:endParaRPr lang="en-US" altLang="ko-KR" sz="1500" dirty="0" smtClean="0"/>
          </a:p>
          <a:p>
            <a:pPr lvl="0"/>
            <a:r>
              <a:rPr lang="en-US" altLang="ko-KR" sz="1500" dirty="0" smtClean="0"/>
              <a:t>m </a:t>
            </a:r>
            <a:r>
              <a:rPr lang="ko-KR" altLang="en-US" sz="1500" dirty="0"/>
              <a:t>전송 </a:t>
            </a:r>
            <a:r>
              <a:rPr lang="en-US" altLang="ko-KR" sz="1500" dirty="0"/>
              <a:t>: </a:t>
            </a:r>
            <a:r>
              <a:rPr lang="ko-KR" altLang="en-US" sz="1500" dirty="0" err="1"/>
              <a:t>수동제어</a:t>
            </a:r>
            <a:r>
              <a:rPr lang="ko-KR" altLang="en-US" sz="1500" dirty="0"/>
              <a:t> </a:t>
            </a:r>
            <a:r>
              <a:rPr lang="ko-KR" altLang="en-US" sz="1500" dirty="0" smtClean="0"/>
              <a:t>모드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 </a:t>
            </a:r>
            <a:r>
              <a:rPr lang="en-US" altLang="ko-KR" sz="1500" dirty="0" err="1" smtClean="0"/>
              <a:t>i</a:t>
            </a:r>
            <a:r>
              <a:rPr lang="en-US" altLang="ko-KR" sz="1500" dirty="0" smtClean="0"/>
              <a:t> </a:t>
            </a:r>
            <a:r>
              <a:rPr lang="ko-KR" altLang="en-US" sz="1500" dirty="0"/>
              <a:t>전송 </a:t>
            </a:r>
            <a:r>
              <a:rPr lang="en-US" altLang="ko-KR" sz="1500" dirty="0"/>
              <a:t>: </a:t>
            </a:r>
            <a:r>
              <a:rPr lang="ko-KR" altLang="en-US" sz="1500" dirty="0"/>
              <a:t>앱 제어 모드</a:t>
            </a:r>
          </a:p>
        </p:txBody>
      </p:sp>
      <p:sp>
        <p:nvSpPr>
          <p:cNvPr id="23" name="직사각형 22"/>
          <p:cNvSpPr/>
          <p:nvPr/>
        </p:nvSpPr>
        <p:spPr>
          <a:xfrm flipV="1">
            <a:off x="1487357" y="2806605"/>
            <a:ext cx="326807" cy="2887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 flipV="1">
            <a:off x="3619581" y="3501178"/>
            <a:ext cx="326807" cy="2639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79444" y="5161554"/>
            <a:ext cx="4414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④ </a:t>
            </a:r>
            <a:r>
              <a:rPr lang="ko-KR" altLang="en-US" dirty="0" smtClean="0"/>
              <a:t>블루투스 통신 테스트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좌우조향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25002" y="5741530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Google Shape;2354;p2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311" y="5894404"/>
            <a:ext cx="4911449" cy="312232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346;p294"/>
          <p:cNvSpPr txBox="1">
            <a:spLocks/>
          </p:cNvSpPr>
          <p:nvPr/>
        </p:nvSpPr>
        <p:spPr>
          <a:xfrm>
            <a:off x="2874083" y="7012856"/>
            <a:ext cx="2794491" cy="166715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1300" dirty="0" smtClean="0"/>
              <a:t>a</a:t>
            </a:r>
            <a:r>
              <a:rPr lang="ko-KR" altLang="en-US" sz="1300" dirty="0" smtClean="0"/>
              <a:t>와 </a:t>
            </a:r>
            <a:r>
              <a:rPr lang="en-US" altLang="ko-KR" sz="1300" dirty="0" smtClean="0"/>
              <a:t>d</a:t>
            </a:r>
            <a:r>
              <a:rPr lang="ko-KR" altLang="en-US" sz="1300" dirty="0" smtClean="0"/>
              <a:t>를 입력해서 좌우로 </a:t>
            </a:r>
            <a:r>
              <a:rPr lang="ko-KR" altLang="en-US" sz="1300" dirty="0" err="1" smtClean="0"/>
              <a:t>조향이</a:t>
            </a:r>
            <a:r>
              <a:rPr lang="ko-KR" altLang="en-US" sz="1300" dirty="0" smtClean="0"/>
              <a:t> 되는 것을 확인</a:t>
            </a:r>
            <a:r>
              <a:rPr lang="en-US" altLang="ko-KR" sz="1300" dirty="0" smtClean="0"/>
              <a:t>.</a:t>
            </a:r>
            <a:endParaRPr lang="ko-KR" altLang="en-US" sz="1300" dirty="0" smtClean="0"/>
          </a:p>
          <a:p>
            <a:pPr algn="l">
              <a:spcBef>
                <a:spcPts val="1600"/>
              </a:spcBef>
            </a:pPr>
            <a:r>
              <a:rPr lang="en-US" altLang="ko-KR" sz="1300" dirty="0" smtClean="0"/>
              <a:t>a</a:t>
            </a:r>
            <a:r>
              <a:rPr lang="ko-KR" altLang="en-US" sz="1300" dirty="0" smtClean="0"/>
              <a:t>를 </a:t>
            </a:r>
            <a:r>
              <a:rPr lang="ko-KR" altLang="en-US" sz="1300" dirty="0" err="1" smtClean="0"/>
              <a:t>입력시</a:t>
            </a:r>
            <a:r>
              <a:rPr lang="ko-KR" altLang="en-US" sz="1300" dirty="0" smtClean="0"/>
              <a:t> </a:t>
            </a:r>
            <a:r>
              <a:rPr lang="en-US" altLang="ko-KR" sz="1300" dirty="0" smtClean="0"/>
              <a:t>1</a:t>
            </a:r>
            <a:r>
              <a:rPr lang="ko-KR" altLang="en-US" sz="1300" dirty="0" smtClean="0"/>
              <a:t>에서 </a:t>
            </a:r>
            <a:r>
              <a:rPr lang="en-US" altLang="ko-KR" sz="1300" dirty="0" smtClean="0"/>
              <a:t>7</a:t>
            </a:r>
            <a:r>
              <a:rPr lang="ko-KR" altLang="en-US" sz="1300" dirty="0" smtClean="0"/>
              <a:t>까지 증가하며</a:t>
            </a:r>
            <a:r>
              <a:rPr lang="en-US" altLang="ko-KR" sz="1300" dirty="0" smtClean="0"/>
              <a:t>, 7</a:t>
            </a:r>
            <a:r>
              <a:rPr lang="ko-KR" altLang="en-US" sz="1300" dirty="0" smtClean="0"/>
              <a:t>단계에 걸쳐서 </a:t>
            </a:r>
            <a:r>
              <a:rPr lang="ko-KR" altLang="en-US" sz="1300" dirty="0" smtClean="0"/>
              <a:t>좌회전</a:t>
            </a:r>
            <a:endParaRPr lang="ko-KR" altLang="en-US" sz="1300" dirty="0" smtClean="0"/>
          </a:p>
          <a:p>
            <a:pPr algn="l">
              <a:spcBef>
                <a:spcPts val="1600"/>
              </a:spcBef>
            </a:pPr>
            <a:r>
              <a:rPr lang="en-US" altLang="ko-KR" sz="1300" dirty="0" smtClean="0"/>
              <a:t>d</a:t>
            </a:r>
            <a:r>
              <a:rPr lang="ko-KR" altLang="en-US" sz="1300" dirty="0" smtClean="0"/>
              <a:t>를 </a:t>
            </a:r>
            <a:r>
              <a:rPr lang="ko-KR" altLang="en-US" sz="1300" dirty="0" err="1" smtClean="0"/>
              <a:t>입력시</a:t>
            </a:r>
            <a:r>
              <a:rPr lang="ko-KR" altLang="en-US" sz="1300" dirty="0" smtClean="0"/>
              <a:t> </a:t>
            </a:r>
            <a:r>
              <a:rPr lang="en-US" altLang="ko-KR" sz="1300" dirty="0" smtClean="0"/>
              <a:t>7</a:t>
            </a:r>
            <a:r>
              <a:rPr lang="ko-KR" altLang="en-US" sz="1300" dirty="0" smtClean="0"/>
              <a:t>에서 </a:t>
            </a:r>
            <a:r>
              <a:rPr lang="en-US" altLang="ko-KR" sz="1300" dirty="0" smtClean="0"/>
              <a:t>1</a:t>
            </a:r>
            <a:r>
              <a:rPr lang="ko-KR" altLang="en-US" sz="1300" dirty="0" err="1" smtClean="0"/>
              <a:t>까지감소하며</a:t>
            </a:r>
            <a:r>
              <a:rPr lang="en-US" altLang="ko-KR" sz="1300" dirty="0" smtClean="0"/>
              <a:t>, 7</a:t>
            </a:r>
            <a:r>
              <a:rPr lang="ko-KR" altLang="en-US" sz="1300" dirty="0" smtClean="0"/>
              <a:t>단계에 걸쳐서 </a:t>
            </a:r>
            <a:r>
              <a:rPr lang="ko-KR" altLang="en-US" sz="1300" dirty="0" smtClean="0"/>
              <a:t>우회전 </a:t>
            </a:r>
            <a:endParaRPr lang="ko-KR" altLang="en-US" sz="1300" dirty="0"/>
          </a:p>
        </p:txBody>
      </p:sp>
      <p:sp>
        <p:nvSpPr>
          <p:cNvPr id="26" name="직사각형 25"/>
          <p:cNvSpPr/>
          <p:nvPr/>
        </p:nvSpPr>
        <p:spPr>
          <a:xfrm flipV="1">
            <a:off x="1008311" y="7363332"/>
            <a:ext cx="832521" cy="12633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1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25002" y="396797"/>
            <a:ext cx="376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⑤ </a:t>
            </a:r>
            <a:r>
              <a:rPr lang="ko-KR" altLang="en-US" dirty="0"/>
              <a:t>블루투스 통신 테스트 </a:t>
            </a:r>
            <a:r>
              <a:rPr lang="en-US" altLang="ko-KR" dirty="0" smtClean="0"/>
              <a:t>(</a:t>
            </a:r>
            <a:r>
              <a:rPr lang="ko-KR" altLang="en-US" dirty="0" smtClean="0"/>
              <a:t>수동모드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94923" y="924772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Google Shape;2361;p29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614" y="1091452"/>
            <a:ext cx="5152685" cy="3361976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360;p296"/>
          <p:cNvSpPr txBox="1">
            <a:spLocks/>
          </p:cNvSpPr>
          <p:nvPr/>
        </p:nvSpPr>
        <p:spPr>
          <a:xfrm>
            <a:off x="2851707" y="2202581"/>
            <a:ext cx="3068053" cy="199560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1500" dirty="0" smtClean="0"/>
              <a:t>m</a:t>
            </a:r>
            <a:r>
              <a:rPr lang="ko-KR" altLang="en-US" sz="1500" dirty="0" smtClean="0"/>
              <a:t>을 입력하여 </a:t>
            </a:r>
            <a:r>
              <a:rPr lang="ko-KR" altLang="en-US" sz="1500" dirty="0" err="1" smtClean="0"/>
              <a:t>수동제어</a:t>
            </a:r>
            <a:r>
              <a:rPr lang="ko-KR" altLang="en-US" sz="1500" dirty="0" smtClean="0"/>
              <a:t> 모드 확인</a:t>
            </a:r>
          </a:p>
          <a:p>
            <a:pPr algn="l">
              <a:spcBef>
                <a:spcPts val="1600"/>
              </a:spcBef>
            </a:pPr>
            <a:r>
              <a:rPr lang="ko-KR" altLang="en-US" sz="1500" dirty="0" smtClean="0"/>
              <a:t>시리얼 모니터에서</a:t>
            </a:r>
          </a:p>
          <a:p>
            <a:pPr marL="457200" indent="-342900" algn="l">
              <a:spcBef>
                <a:spcPts val="1600"/>
              </a:spcBef>
              <a:buSzPts val="1800"/>
              <a:buFont typeface="Arial" panose="020B0604020202020204" pitchFamily="34" charset="0"/>
              <a:buAutoNum type="arabicPeriod"/>
            </a:pPr>
            <a:r>
              <a:rPr lang="en-US" altLang="ko-KR" sz="1500" dirty="0" smtClean="0"/>
              <a:t>1 0 0 FFFF</a:t>
            </a:r>
            <a:r>
              <a:rPr lang="ko-KR" altLang="en-US" sz="1500" dirty="0" smtClean="0"/>
              <a:t>는 </a:t>
            </a:r>
            <a:r>
              <a:rPr lang="ko-KR" altLang="en-US" sz="1500" dirty="0" err="1" smtClean="0"/>
              <a:t>전진모드</a:t>
            </a:r>
            <a:endParaRPr lang="ko-KR" altLang="en-US" sz="1500" dirty="0" smtClean="0"/>
          </a:p>
          <a:p>
            <a:pPr marL="457200" indent="-342900" algn="l">
              <a:spcBef>
                <a:spcPts val="0"/>
              </a:spcBef>
              <a:buSzPts val="1800"/>
              <a:buFont typeface="Arial" panose="020B0604020202020204" pitchFamily="34" charset="0"/>
              <a:buAutoNum type="arabicPeriod"/>
            </a:pPr>
            <a:r>
              <a:rPr lang="en-US" altLang="ko-KR" sz="1500" dirty="0" smtClean="0"/>
              <a:t>1 </a:t>
            </a:r>
            <a:r>
              <a:rPr lang="en-US" altLang="ko-KR" sz="1500" dirty="0" smtClean="0"/>
              <a:t>1 0 RRRR</a:t>
            </a:r>
            <a:r>
              <a:rPr lang="ko-KR" altLang="en-US" sz="1500" dirty="0" smtClean="0"/>
              <a:t>은 </a:t>
            </a:r>
            <a:r>
              <a:rPr lang="ko-KR" altLang="en-US" sz="1500" dirty="0" err="1" smtClean="0"/>
              <a:t>후진모드</a:t>
            </a:r>
            <a:endParaRPr lang="ko-KR" altLang="en-US" sz="1500" dirty="0" smtClean="0"/>
          </a:p>
          <a:p>
            <a:pPr marL="457200" algn="l">
              <a:spcBef>
                <a:spcPts val="1600"/>
              </a:spcBef>
              <a:spcAft>
                <a:spcPts val="1600"/>
              </a:spcAft>
            </a:pPr>
            <a:endParaRPr lang="ko-KR" altLang="en-US" sz="1500" dirty="0"/>
          </a:p>
        </p:txBody>
      </p:sp>
      <p:sp>
        <p:nvSpPr>
          <p:cNvPr id="27" name="직사각형 26"/>
          <p:cNvSpPr/>
          <p:nvPr/>
        </p:nvSpPr>
        <p:spPr>
          <a:xfrm flipV="1">
            <a:off x="893710" y="2502550"/>
            <a:ext cx="983218" cy="6978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flipV="1">
            <a:off x="1298775" y="1619049"/>
            <a:ext cx="325490" cy="293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79444" y="5269834"/>
            <a:ext cx="3842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⑥ </a:t>
            </a:r>
            <a:r>
              <a:rPr lang="ko-KR" altLang="en-US" dirty="0" smtClean="0"/>
              <a:t>블루투스 통신 테스트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전진모드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25002" y="5849810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Google Shape;2368;p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614" y="6034980"/>
            <a:ext cx="5152685" cy="315374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직사각형 20"/>
          <p:cNvSpPr/>
          <p:nvPr/>
        </p:nvSpPr>
        <p:spPr>
          <a:xfrm flipV="1">
            <a:off x="893709" y="6901342"/>
            <a:ext cx="1091501" cy="6544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Google Shape;2367;p297"/>
          <p:cNvSpPr txBox="1">
            <a:spLocks/>
          </p:cNvSpPr>
          <p:nvPr/>
        </p:nvSpPr>
        <p:spPr>
          <a:xfrm>
            <a:off x="3028849" y="6732399"/>
            <a:ext cx="2477743" cy="116845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1500" dirty="0" smtClean="0"/>
              <a:t>1 0 0 FFFF</a:t>
            </a:r>
            <a:r>
              <a:rPr lang="ko-KR" altLang="en-US" sz="1500" dirty="0" smtClean="0"/>
              <a:t>는 </a:t>
            </a:r>
            <a:r>
              <a:rPr lang="ko-KR" altLang="en-US" sz="1500" dirty="0" err="1" smtClean="0"/>
              <a:t>전진모드</a:t>
            </a:r>
            <a:endParaRPr lang="ko-KR" altLang="en-US" sz="1500" dirty="0" smtClean="0"/>
          </a:p>
          <a:p>
            <a:pPr algn="l">
              <a:spcBef>
                <a:spcPts val="1600"/>
              </a:spcBef>
            </a:pPr>
            <a:r>
              <a:rPr lang="ko-KR" altLang="en-US" sz="1500" dirty="0" smtClean="0"/>
              <a:t>페달을 밟은 경우의 시리얼</a:t>
            </a:r>
          </a:p>
          <a:p>
            <a:pPr algn="l">
              <a:spcBef>
                <a:spcPts val="1600"/>
              </a:spcBef>
              <a:spcAft>
                <a:spcPts val="1600"/>
              </a:spcAft>
            </a:pPr>
            <a:r>
              <a:rPr lang="en-US" altLang="ko-KR" sz="1500" b="1" dirty="0" smtClean="0">
                <a:solidFill>
                  <a:srgbClr val="FF9900"/>
                </a:solidFill>
              </a:rPr>
              <a:t>1 0 (0~255) FFFF</a:t>
            </a:r>
            <a:endParaRPr lang="ko-KR" altLang="en-US" sz="1500" b="1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10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61096" y="493068"/>
            <a:ext cx="3842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⑦ </a:t>
            </a:r>
            <a:r>
              <a:rPr lang="ko-KR" altLang="en-US" dirty="0"/>
              <a:t>블루투스 통신 테스트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후진모드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431017" y="1021043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Google Shape;2375;p29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3708" y="1270016"/>
            <a:ext cx="5116590" cy="319739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374;p298"/>
          <p:cNvSpPr txBox="1">
            <a:spLocks/>
          </p:cNvSpPr>
          <p:nvPr/>
        </p:nvSpPr>
        <p:spPr>
          <a:xfrm>
            <a:off x="2969272" y="1937765"/>
            <a:ext cx="2669083" cy="130843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1500" dirty="0" smtClean="0"/>
              <a:t>1 </a:t>
            </a:r>
            <a:r>
              <a:rPr lang="en-US" altLang="ko-KR" sz="1500" dirty="0" smtClean="0"/>
              <a:t>1 0 RRRR</a:t>
            </a:r>
            <a:r>
              <a:rPr lang="ko-KR" altLang="en-US" sz="1500" dirty="0" smtClean="0"/>
              <a:t>는 </a:t>
            </a:r>
            <a:r>
              <a:rPr lang="ko-KR" altLang="en-US" sz="1500" dirty="0" err="1" smtClean="0"/>
              <a:t>후진모드</a:t>
            </a:r>
            <a:endParaRPr lang="ko-KR" altLang="en-US" sz="1500" b="1" dirty="0" smtClean="0"/>
          </a:p>
          <a:p>
            <a:pPr algn="l">
              <a:spcBef>
                <a:spcPts val="1600"/>
              </a:spcBef>
            </a:pPr>
            <a:r>
              <a:rPr lang="ko-KR" altLang="en-US" sz="1500" dirty="0" smtClean="0"/>
              <a:t>페달을 밟은 경우의 시리얼</a:t>
            </a:r>
          </a:p>
          <a:p>
            <a:pPr algn="l">
              <a:spcBef>
                <a:spcPts val="1600"/>
              </a:spcBef>
              <a:spcAft>
                <a:spcPts val="1600"/>
              </a:spcAft>
            </a:pPr>
            <a:r>
              <a:rPr lang="en-US" altLang="ko-KR" sz="1500" b="1" dirty="0" smtClean="0">
                <a:solidFill>
                  <a:srgbClr val="FF9900"/>
                </a:solidFill>
              </a:rPr>
              <a:t>1 </a:t>
            </a:r>
            <a:r>
              <a:rPr lang="en-US" altLang="ko-KR" sz="1500" b="1" dirty="0" smtClean="0">
                <a:solidFill>
                  <a:srgbClr val="FF9900"/>
                </a:solidFill>
              </a:rPr>
              <a:t>1 (0~255) RRRR</a:t>
            </a:r>
            <a:endParaRPr lang="ko-KR" altLang="en-US" sz="1500" b="1" dirty="0">
              <a:solidFill>
                <a:srgbClr val="FF99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flipV="1">
            <a:off x="941835" y="2166367"/>
            <a:ext cx="1091501" cy="6544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79444" y="5113430"/>
            <a:ext cx="3611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⑧ </a:t>
            </a:r>
            <a:r>
              <a:rPr lang="ko-KR" altLang="en-US" dirty="0" smtClean="0"/>
              <a:t>블루투스 통신 테스트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앱모드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25002" y="5693406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Google Shape;2389;p300"/>
          <p:cNvPicPr preferRelativeResize="0"/>
          <p:nvPr/>
        </p:nvPicPr>
        <p:blipFill rotWithShape="1">
          <a:blip r:embed="rId3">
            <a:alphaModFix/>
          </a:blip>
          <a:srcRect r="60233"/>
          <a:stretch/>
        </p:blipFill>
        <p:spPr>
          <a:xfrm>
            <a:off x="479444" y="5881606"/>
            <a:ext cx="1953126" cy="3122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396;p3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5212" y="5785350"/>
            <a:ext cx="1777647" cy="331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5" name="Google Shape;2397;p3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5501" y="5772988"/>
            <a:ext cx="1777647" cy="3310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6" name="직사각형 25"/>
          <p:cNvSpPr/>
          <p:nvPr/>
        </p:nvSpPr>
        <p:spPr>
          <a:xfrm flipV="1">
            <a:off x="3491280" y="7676840"/>
            <a:ext cx="830884" cy="817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 flipV="1">
            <a:off x="5442264" y="7667041"/>
            <a:ext cx="830884" cy="817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Google Shape;1650;p210"/>
          <p:cNvSpPr/>
          <p:nvPr/>
        </p:nvSpPr>
        <p:spPr>
          <a:xfrm rot="5400000">
            <a:off x="4670110" y="7667484"/>
            <a:ext cx="332928" cy="864706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직사각형 28"/>
          <p:cNvSpPr/>
          <p:nvPr/>
        </p:nvSpPr>
        <p:spPr>
          <a:xfrm flipV="1">
            <a:off x="895802" y="7933372"/>
            <a:ext cx="402870" cy="2240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4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728977" y="1168259"/>
            <a:ext cx="5663632" cy="3782849"/>
            <a:chOff x="728977" y="1168259"/>
            <a:chExt cx="5663632" cy="3782849"/>
          </a:xfrm>
        </p:grpSpPr>
        <p:sp>
          <p:nvSpPr>
            <p:cNvPr id="21" name="TextBox 20"/>
            <p:cNvSpPr txBox="1"/>
            <p:nvPr/>
          </p:nvSpPr>
          <p:spPr>
            <a:xfrm>
              <a:off x="1304542" y="1168259"/>
              <a:ext cx="3811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https://classifier.appinventor.mit.edu</a:t>
              </a:r>
              <a:r>
                <a:rPr lang="en-US" altLang="ko-KR" dirty="0"/>
                <a:t> </a:t>
              </a:r>
              <a:endParaRPr lang="ko-KR" altLang="en-US" dirty="0"/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8977" y="1939044"/>
              <a:ext cx="5441157" cy="30120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3" name="직사각형 22"/>
            <p:cNvSpPr/>
            <p:nvPr/>
          </p:nvSpPr>
          <p:spPr>
            <a:xfrm>
              <a:off x="1839952" y="3471472"/>
              <a:ext cx="745368" cy="5039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433957" y="2995407"/>
              <a:ext cx="29586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1)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크롬 브라우저에서 접속</a:t>
              </a:r>
              <a:endParaRPr lang="en-US" altLang="ko-KR" sz="1200" b="1" dirty="0">
                <a:solidFill>
                  <a:srgbClr val="FF0000"/>
                </a:solidFill>
              </a:endParaRPr>
            </a:p>
            <a:p>
              <a:endParaRPr lang="en-US" altLang="ko-KR" sz="1200" b="1" dirty="0">
                <a:solidFill>
                  <a:srgbClr val="FF0000"/>
                </a:solidFill>
              </a:endParaRPr>
            </a:p>
            <a:p>
              <a:r>
                <a:rPr lang="en-US" altLang="ko-KR" sz="1200" b="1" dirty="0">
                  <a:solidFill>
                    <a:srgbClr val="FF0000"/>
                  </a:solidFill>
                </a:rPr>
                <a:t>2) </a:t>
              </a:r>
              <a:r>
                <a:rPr lang="ko-KR" altLang="en-US" sz="1200" b="1" dirty="0" err="1">
                  <a:solidFill>
                    <a:srgbClr val="FF0000"/>
                  </a:solidFill>
                </a:rPr>
                <a:t>웹캠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 사용 허용을 묻는 </a:t>
              </a:r>
              <a:r>
                <a:rPr lang="ko-KR" altLang="en-US" sz="1200" b="1" dirty="0" err="1">
                  <a:solidFill>
                    <a:srgbClr val="FF0000"/>
                  </a:solidFill>
                </a:rPr>
                <a:t>알림창이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뜰</a:t>
              </a:r>
              <a:endParaRPr lang="en-US" altLang="ko-KR" sz="1200" b="1" dirty="0">
                <a:solidFill>
                  <a:srgbClr val="FF0000"/>
                </a:solidFill>
              </a:endParaRPr>
            </a:p>
            <a:p>
              <a:r>
                <a:rPr lang="en-US" altLang="ko-KR" sz="1200" b="1" dirty="0">
                  <a:solidFill>
                    <a:srgbClr val="FF0000"/>
                  </a:solidFill>
                </a:rPr>
                <a:t>  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 경우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반드시 허용으로 클릭합니다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.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48195" y="990732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① </a:t>
            </a:r>
            <a:r>
              <a:rPr lang="ko-KR" altLang="en-US" dirty="0" smtClean="0"/>
              <a:t>사이트 접속하기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5002" y="5233510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② Label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25002" y="1482350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172190" y="1591136"/>
            <a:ext cx="3758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https://</a:t>
            </a:r>
            <a:r>
              <a:rPr lang="en-US" altLang="ko-KR" b="1" dirty="0" smtClean="0"/>
              <a:t>classifier.appinventor.mit.edu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94923" y="5761485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-76666" y="18777"/>
            <a:ext cx="28600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고양덕양 B" pitchFamily="2" charset="-127"/>
                <a:ea typeface="고양덕양 B" pitchFamily="2" charset="-127"/>
              </a:rPr>
              <a:t>Ⅱ</a:t>
            </a:r>
            <a:r>
              <a:rPr lang="ko-KR" altLang="en-US" dirty="0" err="1" smtClean="0"/>
              <a:t>고카트</a:t>
            </a:r>
            <a:r>
              <a:rPr lang="ko-KR" altLang="en-US" dirty="0" smtClean="0"/>
              <a:t> 동작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 3. </a:t>
            </a:r>
            <a:r>
              <a:rPr lang="ko-KR" altLang="en-US" dirty="0" err="1" smtClean="0"/>
              <a:t>차선이미지</a:t>
            </a:r>
            <a:r>
              <a:rPr lang="ko-KR" altLang="en-US" dirty="0" smtClean="0"/>
              <a:t> 학습하기</a:t>
            </a:r>
            <a:endParaRPr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40" y="5825629"/>
            <a:ext cx="5458234" cy="35670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직사각형 25"/>
          <p:cNvSpPr/>
          <p:nvPr/>
        </p:nvSpPr>
        <p:spPr>
          <a:xfrm>
            <a:off x="1363113" y="7701142"/>
            <a:ext cx="842340" cy="5243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933312" y="7212467"/>
            <a:ext cx="1420515" cy="505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Google Shape;1482;p190"/>
          <p:cNvSpPr txBox="1">
            <a:spLocks noGrp="1"/>
          </p:cNvSpPr>
          <p:nvPr/>
        </p:nvSpPr>
        <p:spPr>
          <a:xfrm>
            <a:off x="1281166" y="8628393"/>
            <a:ext cx="4364897" cy="361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500" b="1" dirty="0">
                <a:solidFill>
                  <a:srgbClr val="FF0000"/>
                </a:solidFill>
                <a:latin typeface="+mj-ea"/>
                <a:ea typeface="+mj-ea"/>
              </a:rPr>
              <a:t>forward, </a:t>
            </a:r>
            <a:r>
              <a:rPr lang="en-US" sz="1500" b="1" dirty="0" smtClean="0">
                <a:solidFill>
                  <a:srgbClr val="FF0000"/>
                </a:solidFill>
                <a:latin typeface="+mj-ea"/>
                <a:ea typeface="+mj-ea"/>
              </a:rPr>
              <a:t>left</a:t>
            </a:r>
            <a:r>
              <a:rPr lang="en-US" sz="1500" b="1" dirty="0">
                <a:solidFill>
                  <a:srgbClr val="FF0000"/>
                </a:solidFill>
                <a:latin typeface="+mj-ea"/>
                <a:ea typeface="+mj-ea"/>
              </a:rPr>
              <a:t>, right, </a:t>
            </a:r>
            <a:r>
              <a:rPr lang="en-US" sz="1500" b="1" dirty="0" smtClean="0">
                <a:solidFill>
                  <a:srgbClr val="FF0000"/>
                </a:solidFill>
                <a:latin typeface="+mj-ea"/>
                <a:ea typeface="+mj-ea"/>
              </a:rPr>
              <a:t>stop, backward </a:t>
            </a:r>
            <a:r>
              <a:rPr lang="ko-KR" altLang="en-US" sz="1500" b="1" dirty="0" smtClean="0">
                <a:solidFill>
                  <a:srgbClr val="FF0000"/>
                </a:solidFill>
                <a:latin typeface="+mj-ea"/>
                <a:ea typeface="+mj-ea"/>
              </a:rPr>
              <a:t>레이블</a:t>
            </a:r>
            <a:r>
              <a:rPr lang="en" sz="1500" b="1" dirty="0" smtClean="0">
                <a:solidFill>
                  <a:srgbClr val="FF0000"/>
                </a:solidFill>
                <a:latin typeface="+mj-ea"/>
                <a:ea typeface="+mj-ea"/>
              </a:rPr>
              <a:t>을 </a:t>
            </a:r>
            <a:r>
              <a:rPr lang="en" sz="1500" b="1" dirty="0">
                <a:solidFill>
                  <a:srgbClr val="FF0000"/>
                </a:solidFill>
                <a:latin typeface="+mj-ea"/>
                <a:ea typeface="+mj-ea"/>
              </a:rPr>
              <a:t>추가합니다.</a:t>
            </a:r>
            <a:endParaRPr sz="15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27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46795" y="445173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③ </a:t>
            </a:r>
            <a:r>
              <a:rPr lang="ko-KR" altLang="en-US" dirty="0" smtClean="0"/>
              <a:t>이미지 촬영하기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94923" y="850587"/>
            <a:ext cx="6078069" cy="87145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Google Shape;1482;p190"/>
          <p:cNvSpPr txBox="1">
            <a:spLocks noGrp="1"/>
          </p:cNvSpPr>
          <p:nvPr/>
        </p:nvSpPr>
        <p:spPr>
          <a:xfrm>
            <a:off x="847307" y="4917752"/>
            <a:ext cx="2048534" cy="38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500" b="1" dirty="0" err="1" smtClean="0">
                <a:solidFill>
                  <a:srgbClr val="000000"/>
                </a:solidFill>
                <a:latin typeface="+mj-ea"/>
                <a:ea typeface="+mj-ea"/>
              </a:rPr>
              <a:t>Forword</a:t>
            </a:r>
            <a:r>
              <a:rPr lang="en-US" sz="1500" b="1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500" b="1" dirty="0" smtClean="0">
                <a:solidFill>
                  <a:srgbClr val="000000"/>
                </a:solidFill>
                <a:latin typeface="+mj-ea"/>
                <a:ea typeface="+mj-ea"/>
              </a:rPr>
              <a:t>이미지</a:t>
            </a:r>
            <a:endParaRPr sz="15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35" y="5437244"/>
            <a:ext cx="519532" cy="44115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607" y="5967648"/>
            <a:ext cx="519532" cy="44115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760" y="5955616"/>
            <a:ext cx="519532" cy="44115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331" y="5437244"/>
            <a:ext cx="519532" cy="44115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84" y="5437244"/>
            <a:ext cx="519532" cy="441156"/>
          </a:xfrm>
          <a:prstGeom prst="rect">
            <a:avLst/>
          </a:prstGeom>
        </p:spPr>
      </p:pic>
      <p:sp>
        <p:nvSpPr>
          <p:cNvPr id="23" name="Google Shape;1482;p190"/>
          <p:cNvSpPr txBox="1">
            <a:spLocks noGrp="1"/>
          </p:cNvSpPr>
          <p:nvPr/>
        </p:nvSpPr>
        <p:spPr>
          <a:xfrm>
            <a:off x="3737955" y="4950529"/>
            <a:ext cx="2048534" cy="38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500" b="1" dirty="0" smtClean="0">
                <a:solidFill>
                  <a:srgbClr val="000000"/>
                </a:solidFill>
                <a:latin typeface="+mj-ea"/>
                <a:ea typeface="+mj-ea"/>
              </a:rPr>
              <a:t>left </a:t>
            </a:r>
            <a:r>
              <a:rPr lang="ko-KR" altLang="en-US" sz="1500" b="1" dirty="0" smtClean="0">
                <a:solidFill>
                  <a:srgbClr val="000000"/>
                </a:solidFill>
                <a:latin typeface="+mj-ea"/>
                <a:ea typeface="+mj-ea"/>
              </a:rPr>
              <a:t>이미지</a:t>
            </a:r>
            <a:endParaRPr sz="15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070" y="5964973"/>
            <a:ext cx="458167" cy="46522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071" y="5979680"/>
            <a:ext cx="458167" cy="46522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303" y="5964973"/>
            <a:ext cx="458167" cy="46522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855" y="5413180"/>
            <a:ext cx="458167" cy="46522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987" y="5413180"/>
            <a:ext cx="458167" cy="46522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119" y="5415778"/>
            <a:ext cx="458167" cy="46522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502" y="5415778"/>
            <a:ext cx="458167" cy="465220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739019" y="5304384"/>
            <a:ext cx="2220749" cy="11886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3629667" y="5304383"/>
            <a:ext cx="2434249" cy="11886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1482;p190"/>
          <p:cNvSpPr txBox="1">
            <a:spLocks noGrp="1"/>
          </p:cNvSpPr>
          <p:nvPr/>
        </p:nvSpPr>
        <p:spPr>
          <a:xfrm>
            <a:off x="847307" y="6601825"/>
            <a:ext cx="2048534" cy="38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500" b="1" dirty="0" smtClean="0">
                <a:solidFill>
                  <a:srgbClr val="000000"/>
                </a:solidFill>
                <a:latin typeface="+mj-ea"/>
                <a:ea typeface="+mj-ea"/>
              </a:rPr>
              <a:t>stop </a:t>
            </a:r>
            <a:r>
              <a:rPr lang="ko-KR" altLang="en-US" sz="1500" b="1" dirty="0" smtClean="0">
                <a:solidFill>
                  <a:srgbClr val="000000"/>
                </a:solidFill>
                <a:latin typeface="+mj-ea"/>
                <a:ea typeface="+mj-ea"/>
              </a:rPr>
              <a:t>이미지</a:t>
            </a:r>
            <a:endParaRPr sz="15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39" name="Google Shape;1482;p190"/>
          <p:cNvSpPr txBox="1">
            <a:spLocks noGrp="1"/>
          </p:cNvSpPr>
          <p:nvPr/>
        </p:nvSpPr>
        <p:spPr>
          <a:xfrm>
            <a:off x="3737955" y="6634602"/>
            <a:ext cx="2048534" cy="38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500" b="1" dirty="0" smtClean="0">
                <a:solidFill>
                  <a:srgbClr val="000000"/>
                </a:solidFill>
                <a:latin typeface="+mj-ea"/>
                <a:ea typeface="+mj-ea"/>
              </a:rPr>
              <a:t>right </a:t>
            </a:r>
            <a:r>
              <a:rPr lang="ko-KR" altLang="en-US" sz="1500" b="1" dirty="0" smtClean="0">
                <a:solidFill>
                  <a:srgbClr val="000000"/>
                </a:solidFill>
                <a:latin typeface="+mj-ea"/>
                <a:ea typeface="+mj-ea"/>
              </a:rPr>
              <a:t>이미지</a:t>
            </a:r>
            <a:endParaRPr sz="15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739019" y="6988457"/>
            <a:ext cx="2220749" cy="11886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3629667" y="6988456"/>
            <a:ext cx="2434249" cy="11886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952" y="7707232"/>
            <a:ext cx="533431" cy="40184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740" y="7709588"/>
            <a:ext cx="533431" cy="40184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851" y="7174167"/>
            <a:ext cx="481203" cy="44443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051" y="7182055"/>
            <a:ext cx="458166" cy="43654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379" y="7162808"/>
            <a:ext cx="483412" cy="43915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502" y="7154513"/>
            <a:ext cx="474238" cy="44115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955" y="7303963"/>
            <a:ext cx="564694" cy="501881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536" y="7303963"/>
            <a:ext cx="564694" cy="501881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13" y="7316238"/>
            <a:ext cx="564694" cy="501881"/>
          </a:xfrm>
          <a:prstGeom prst="rect">
            <a:avLst/>
          </a:prstGeom>
        </p:spPr>
      </p:pic>
      <p:sp>
        <p:nvSpPr>
          <p:cNvPr id="54" name="Google Shape;1489;p191"/>
          <p:cNvSpPr txBox="1">
            <a:spLocks/>
          </p:cNvSpPr>
          <p:nvPr/>
        </p:nvSpPr>
        <p:spPr>
          <a:xfrm>
            <a:off x="617661" y="8363959"/>
            <a:ext cx="5855331" cy="120114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1200" b="1" dirty="0" smtClean="0">
                <a:solidFill>
                  <a:srgbClr val="FF0000"/>
                </a:solidFill>
                <a:latin typeface="고양덕양 B" pitchFamily="2" charset="-127"/>
                <a:ea typeface="고양덕양 B" pitchFamily="2" charset="-127"/>
              </a:rPr>
              <a:t>※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이미지를 입력할 때는 최대한 많은 이미지를 정확하게 입력해야 합니다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.</a:t>
            </a:r>
          </a:p>
          <a:p>
            <a:pPr algn="l">
              <a:spcBef>
                <a:spcPts val="0"/>
              </a:spcBef>
            </a:pPr>
            <a:r>
              <a:rPr lang="ko-KR" altLang="en-US" sz="1200" b="1" dirty="0" smtClean="0">
                <a:solidFill>
                  <a:srgbClr val="FF0000"/>
                </a:solidFill>
              </a:rPr>
              <a:t>     인공지능 차선 이미지는 입력한 이미지 데이터의 모습 그대로 학습하기 때문에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pPr algn="l">
              <a:spcBef>
                <a:spcPts val="0"/>
              </a:spcBef>
            </a:pPr>
            <a:r>
              <a:rPr lang="ko-KR" altLang="en-US" sz="1200" b="1" dirty="0" smtClean="0">
                <a:solidFill>
                  <a:srgbClr val="FF0000"/>
                </a:solidFill>
              </a:rPr>
              <a:t>     입력되지 않은 이미지는 인식하지 못해 차선 인식 오류가 날 수 있습니다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.</a:t>
            </a:r>
          </a:p>
          <a:p>
            <a:pPr algn="l">
              <a:spcBef>
                <a:spcPts val="0"/>
              </a:spcBef>
            </a:pPr>
            <a:endParaRPr lang="en-US" altLang="ko-KR" sz="1200" b="1" dirty="0">
              <a:solidFill>
                <a:srgbClr val="FF0000"/>
              </a:solidFill>
            </a:endParaRPr>
          </a:p>
          <a:p>
            <a:pPr algn="l">
              <a:spcBef>
                <a:spcPts val="0"/>
              </a:spcBef>
            </a:pPr>
            <a:r>
              <a:rPr lang="en-US" altLang="ko-KR" sz="1200" b="1" dirty="0" smtClean="0">
                <a:solidFill>
                  <a:srgbClr val="FF0000"/>
                </a:solidFill>
              </a:rPr>
              <a:t>    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주변 빛의 영향이나 바닥의 무늬가 달라지면 인식을 못할 수 있으므로 실제 인공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pPr algn="l">
              <a:spcBef>
                <a:spcPts val="0"/>
              </a:spcBef>
            </a:pP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   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지능 </a:t>
            </a:r>
            <a:r>
              <a:rPr lang="ko-KR" altLang="en-US" sz="1200" b="1" dirty="0" err="1" smtClean="0">
                <a:solidFill>
                  <a:srgbClr val="FF0000"/>
                </a:solidFill>
              </a:rPr>
              <a:t>고카트가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 운행할 차선의 이미지를 다양하게 모아 학습해주세요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pPr algn="l">
              <a:spcBef>
                <a:spcPts val="0"/>
              </a:spcBef>
            </a:pP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  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70462" y="926170"/>
            <a:ext cx="6466958" cy="3973054"/>
            <a:chOff x="70462" y="926170"/>
            <a:chExt cx="6466958" cy="3973054"/>
          </a:xfrm>
        </p:grpSpPr>
        <p:grpSp>
          <p:nvGrpSpPr>
            <p:cNvPr id="40" name="그룹 39"/>
            <p:cNvGrpSpPr/>
            <p:nvPr/>
          </p:nvGrpSpPr>
          <p:grpSpPr>
            <a:xfrm>
              <a:off x="431019" y="926170"/>
              <a:ext cx="5997557" cy="3850007"/>
              <a:chOff x="7704258" y="4530664"/>
              <a:chExt cx="6196971" cy="4123601"/>
            </a:xfrm>
          </p:grpSpPr>
          <p:pic>
            <p:nvPicPr>
              <p:cNvPr id="44" name="그림 43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04258" y="4530664"/>
                <a:ext cx="6196971" cy="41236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5" name="직사각형 44"/>
              <p:cNvSpPr/>
              <p:nvPr/>
            </p:nvSpPr>
            <p:spPr>
              <a:xfrm>
                <a:off x="8707708" y="6367608"/>
                <a:ext cx="1600200" cy="149191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6" name="그림 45"/>
              <p:cNvPicPr>
                <a:picLocks noChangeAspect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31087" y="6783979"/>
                <a:ext cx="601473" cy="424204"/>
              </a:xfrm>
              <a:prstGeom prst="rect">
                <a:avLst/>
              </a:prstGeom>
            </p:spPr>
          </p:pic>
          <p:pic>
            <p:nvPicPr>
              <p:cNvPr id="56" name="그림 55"/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657087" y="6741188"/>
                <a:ext cx="795409" cy="881733"/>
              </a:xfrm>
              <a:prstGeom prst="rect">
                <a:avLst/>
              </a:prstGeom>
            </p:spPr>
          </p:pic>
        </p:grpSp>
        <p:sp>
          <p:nvSpPr>
            <p:cNvPr id="41" name="Google Shape;1489;p191"/>
            <p:cNvSpPr txBox="1">
              <a:spLocks/>
            </p:cNvSpPr>
            <p:nvPr/>
          </p:nvSpPr>
          <p:spPr>
            <a:xfrm>
              <a:off x="406031" y="4053824"/>
              <a:ext cx="3281338" cy="8454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0" indent="0" algn="ctr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ko-KR" altLang="en-US" sz="1200" b="1" dirty="0">
                  <a:solidFill>
                    <a:srgbClr val="000000"/>
                  </a:solidFill>
                </a:rPr>
                <a:t>각 </a:t>
              </a:r>
              <a:r>
                <a:rPr lang="en-US" altLang="ko-KR" sz="1200" b="1" dirty="0">
                  <a:solidFill>
                    <a:srgbClr val="000000"/>
                  </a:solidFill>
                </a:rPr>
                <a:t>Label </a:t>
              </a:r>
              <a:r>
                <a:rPr lang="ko-KR" altLang="en-US" sz="1200" b="1" dirty="0">
                  <a:solidFill>
                    <a:srgbClr val="000000"/>
                  </a:solidFill>
                </a:rPr>
                <a:t>마다 이미지를</a:t>
              </a:r>
              <a:endParaRPr lang="en-US" altLang="ko-KR" sz="1200" b="1" dirty="0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ko-KR" altLang="en-US" sz="1200" b="1" dirty="0">
                  <a:solidFill>
                    <a:srgbClr val="000000"/>
                  </a:solidFill>
                </a:rPr>
                <a:t> </a:t>
              </a:r>
              <a:r>
                <a:rPr lang="ko-KR" altLang="en-US" sz="1200" b="1" dirty="0" smtClean="0">
                  <a:solidFill>
                    <a:srgbClr val="FF0000"/>
                  </a:solidFill>
                </a:rPr>
                <a:t>충분히 </a:t>
              </a:r>
              <a:r>
                <a:rPr lang="ko-KR" altLang="en-US" sz="1200" b="1" dirty="0" smtClean="0">
                  <a:solidFill>
                    <a:srgbClr val="000000"/>
                  </a:solidFill>
                </a:rPr>
                <a:t>입력합니다</a:t>
              </a:r>
              <a:r>
                <a:rPr lang="en-US" altLang="ko-KR" sz="1200" b="1" dirty="0">
                  <a:solidFill>
                    <a:srgbClr val="000000"/>
                  </a:solidFill>
                </a:rPr>
                <a:t>.</a:t>
              </a:r>
            </a:p>
            <a:p>
              <a:pPr>
                <a:spcBef>
                  <a:spcPts val="0"/>
                </a:spcBef>
              </a:pPr>
              <a:r>
                <a:rPr lang="en-US" altLang="ko-KR" sz="1200" b="1" dirty="0">
                  <a:solidFill>
                    <a:srgbClr val="000000"/>
                  </a:solidFill>
                </a:rPr>
                <a:t>(capture </a:t>
              </a:r>
              <a:r>
                <a:rPr lang="ko-KR" altLang="en-US" sz="1200" b="1" dirty="0">
                  <a:solidFill>
                    <a:srgbClr val="000000"/>
                  </a:solidFill>
                </a:rPr>
                <a:t>클릭</a:t>
              </a:r>
              <a:r>
                <a:rPr lang="en-US" altLang="ko-KR" sz="1200" b="1" dirty="0">
                  <a:solidFill>
                    <a:srgbClr val="000000"/>
                  </a:solidFill>
                </a:rPr>
                <a:t>)</a:t>
              </a:r>
              <a:endParaRPr lang="ko-KR" alt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42" name="Google Shape;1489;p191"/>
            <p:cNvSpPr txBox="1">
              <a:spLocks/>
            </p:cNvSpPr>
            <p:nvPr/>
          </p:nvSpPr>
          <p:spPr>
            <a:xfrm>
              <a:off x="70462" y="2141320"/>
              <a:ext cx="3281338" cy="8454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0" indent="0" algn="ctr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altLang="ko-KR" sz="1200" b="1">
                  <a:solidFill>
                    <a:srgbClr val="000000"/>
                  </a:solidFill>
                </a:rPr>
                <a:t>CAPTURING FOR </a:t>
              </a:r>
              <a:r>
                <a:rPr lang="ko-KR" altLang="en-US" sz="1200" b="1">
                  <a:solidFill>
                    <a:srgbClr val="000000"/>
                  </a:solidFill>
                </a:rPr>
                <a:t>옆의 화살표를</a:t>
              </a:r>
              <a:endParaRPr lang="en-US" altLang="ko-KR" sz="1200" b="1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눌러 원하는 </a:t>
              </a:r>
              <a:r>
                <a:rPr lang="en-US" altLang="ko-KR" sz="1200" b="1">
                  <a:solidFill>
                    <a:srgbClr val="000000"/>
                  </a:solidFill>
                </a:rPr>
                <a:t>Label</a:t>
              </a:r>
              <a:r>
                <a:rPr lang="ko-KR" altLang="en-US" sz="1200" b="1">
                  <a:solidFill>
                    <a:srgbClr val="000000"/>
                  </a:solidFill>
                </a:rPr>
                <a:t>명을 선택합니다</a:t>
              </a:r>
              <a:endParaRPr lang="ko-KR" alt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43" name="Google Shape;1489;p191"/>
            <p:cNvSpPr txBox="1">
              <a:spLocks/>
            </p:cNvSpPr>
            <p:nvPr/>
          </p:nvSpPr>
          <p:spPr>
            <a:xfrm>
              <a:off x="5126070" y="2731921"/>
              <a:ext cx="1411350" cy="1339446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0" indent="0" algn="ctr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altLang="ko-KR" sz="1200" b="1">
                  <a:solidFill>
                    <a:srgbClr val="000000"/>
                  </a:solidFill>
                </a:rPr>
                <a:t>Label</a:t>
              </a:r>
              <a:r>
                <a:rPr lang="ko-KR" altLang="en-US" sz="1200" b="1">
                  <a:solidFill>
                    <a:srgbClr val="000000"/>
                  </a:solidFill>
                </a:rPr>
                <a:t>에 이미지를</a:t>
              </a:r>
              <a:endParaRPr lang="en-US" altLang="ko-KR" sz="1200" b="1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잘못 입력한 </a:t>
              </a:r>
              <a:endParaRPr lang="en-US" altLang="ko-KR" sz="1200" b="1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경우 사진 옆의</a:t>
              </a:r>
              <a:endParaRPr lang="en-US" altLang="ko-KR" sz="1200" b="1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en-US" altLang="ko-KR" sz="1200" b="1">
                  <a:solidFill>
                    <a:srgbClr val="000000"/>
                  </a:solidFill>
                </a:rPr>
                <a:t>X</a:t>
              </a:r>
              <a:r>
                <a:rPr lang="ko-KR" altLang="en-US" sz="1200" b="1">
                  <a:solidFill>
                    <a:srgbClr val="000000"/>
                  </a:solidFill>
                </a:rPr>
                <a:t>를 눌러 잘못</a:t>
              </a:r>
              <a:endParaRPr lang="en-US" altLang="ko-KR" sz="1200" b="1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입력한 사진을</a:t>
              </a:r>
              <a:endParaRPr lang="en-US" altLang="ko-KR" sz="1200" b="1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삭제해 주세요</a:t>
              </a:r>
              <a:endParaRPr lang="ko-KR" altLang="en-US" sz="1200" b="1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123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9444" y="589547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④ </a:t>
            </a:r>
            <a:r>
              <a:rPr lang="ko-KR" altLang="en-US" dirty="0" smtClean="0"/>
              <a:t>이미지 모델 학습하기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48169" y="5590673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⑤ </a:t>
            </a:r>
            <a:r>
              <a:rPr lang="ko-KR" altLang="en-US" dirty="0" smtClean="0"/>
              <a:t>이미지 모델 테스트하기</a:t>
            </a:r>
            <a:endParaRPr lang="ko-KR" altLang="en-US" dirty="0"/>
          </a:p>
        </p:txBody>
      </p:sp>
      <p:grpSp>
        <p:nvGrpSpPr>
          <p:cNvPr id="19" name="그룹 18"/>
          <p:cNvGrpSpPr/>
          <p:nvPr/>
        </p:nvGrpSpPr>
        <p:grpSpPr>
          <a:xfrm>
            <a:off x="404557" y="1023955"/>
            <a:ext cx="6098329" cy="4102015"/>
            <a:chOff x="404557" y="1023955"/>
            <a:chExt cx="6098329" cy="4102015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4557" y="1023955"/>
              <a:ext cx="6098329" cy="41020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4845522" y="2058026"/>
              <a:ext cx="517053" cy="3708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4177" y="3240342"/>
              <a:ext cx="581848" cy="488348"/>
            </a:xfrm>
            <a:prstGeom prst="rect">
              <a:avLst/>
            </a:prstGeom>
          </p:spPr>
        </p:pic>
        <p:sp>
          <p:nvSpPr>
            <p:cNvPr id="23" name="Google Shape;1489;p191"/>
            <p:cNvSpPr txBox="1">
              <a:spLocks/>
            </p:cNvSpPr>
            <p:nvPr/>
          </p:nvSpPr>
          <p:spPr>
            <a:xfrm>
              <a:off x="946725" y="2493865"/>
              <a:ext cx="2170700" cy="510895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0" indent="0" algn="ctr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altLang="ko-KR" sz="1200" b="1">
                  <a:solidFill>
                    <a:srgbClr val="000000"/>
                  </a:solidFill>
                </a:rPr>
                <a:t>Train</a:t>
              </a:r>
              <a:r>
                <a:rPr lang="ko-KR" altLang="en-US" sz="1200" b="1">
                  <a:solidFill>
                    <a:srgbClr val="000000"/>
                  </a:solidFill>
                </a:rPr>
                <a:t>을 눌러 이미지 학습을</a:t>
              </a:r>
              <a:endParaRPr lang="en-US" altLang="ko-KR" sz="1200" b="1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시작합니다</a:t>
              </a:r>
              <a:endParaRPr lang="ko-KR" altLang="en-US" sz="1200" b="1" dirty="0">
                <a:solidFill>
                  <a:srgbClr val="000000"/>
                </a:solidFill>
              </a:endParaRP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16094" y="3484516"/>
              <a:ext cx="2759331" cy="6433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5" name="Google Shape;1650;p210"/>
            <p:cNvSpPr/>
            <p:nvPr/>
          </p:nvSpPr>
          <p:spPr>
            <a:xfrm rot="10800000">
              <a:off x="4939693" y="2409275"/>
              <a:ext cx="332928" cy="1040157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89;p191"/>
            <p:cNvSpPr txBox="1">
              <a:spLocks/>
            </p:cNvSpPr>
            <p:nvPr/>
          </p:nvSpPr>
          <p:spPr>
            <a:xfrm>
              <a:off x="818827" y="4304343"/>
              <a:ext cx="2170700" cy="634319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0" indent="0" algn="ctr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이미지 학습이</a:t>
              </a:r>
              <a:endParaRPr lang="en-US" altLang="ko-KR" sz="1200" b="1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완료될때까지 기다립니다</a:t>
              </a:r>
              <a:endParaRPr lang="ko-KR" altLang="en-US" sz="1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74296" y="5992076"/>
            <a:ext cx="6069077" cy="3681313"/>
            <a:chOff x="374296" y="5992076"/>
            <a:chExt cx="6069077" cy="3681313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4296" y="5992076"/>
              <a:ext cx="6069077" cy="36813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Google Shape;1503;p193"/>
            <p:cNvSpPr txBox="1">
              <a:spLocks/>
            </p:cNvSpPr>
            <p:nvPr/>
          </p:nvSpPr>
          <p:spPr>
            <a:xfrm>
              <a:off x="374296" y="6978287"/>
              <a:ext cx="4780307" cy="5010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171450" indent="-171450" algn="l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ko-KR" altLang="en-US" sz="1100" b="1" dirty="0">
                  <a:solidFill>
                    <a:srgbClr val="FF0000"/>
                  </a:solidFill>
                  <a:latin typeface="+mj-ea"/>
                  <a:ea typeface="+mj-ea"/>
                </a:rPr>
                <a:t>테스트할 차선을 카메라로 비춘 후</a:t>
              </a:r>
              <a:r>
                <a:rPr lang="en-US" altLang="ko-KR" sz="1100" b="1" dirty="0">
                  <a:solidFill>
                    <a:srgbClr val="FF0000"/>
                  </a:solidFill>
                  <a:latin typeface="+mj-ea"/>
                  <a:ea typeface="+mj-ea"/>
                </a:rPr>
                <a:t>Capture </a:t>
              </a:r>
              <a:r>
                <a:rPr lang="ko-KR" altLang="en-US" sz="1100" b="1" dirty="0">
                  <a:solidFill>
                    <a:srgbClr val="FF0000"/>
                  </a:solidFill>
                  <a:latin typeface="+mj-ea"/>
                  <a:ea typeface="+mj-ea"/>
                </a:rPr>
                <a:t>를 눌러 사진을 찍습니다</a:t>
              </a:r>
              <a:r>
                <a:rPr lang="en-US" altLang="ko-KR" sz="1100" b="1" dirty="0">
                  <a:solidFill>
                    <a:srgbClr val="FF0000"/>
                  </a:solidFill>
                  <a:latin typeface="+mj-ea"/>
                  <a:ea typeface="+mj-ea"/>
                </a:rPr>
                <a:t>.</a:t>
              </a:r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ko-KR" altLang="en-US" sz="1100" b="1" dirty="0">
                  <a:solidFill>
                    <a:srgbClr val="FF0000"/>
                  </a:solidFill>
                  <a:latin typeface="+mj-ea"/>
                  <a:ea typeface="+mj-ea"/>
                </a:rPr>
                <a:t>학습한 이미지에 따라 오른쪽에 분류된 </a:t>
              </a:r>
              <a:r>
                <a:rPr lang="en-US" altLang="ko-KR" sz="1100" b="1" dirty="0">
                  <a:solidFill>
                    <a:srgbClr val="FF0000"/>
                  </a:solidFill>
                  <a:latin typeface="+mj-ea"/>
                  <a:ea typeface="+mj-ea"/>
                </a:rPr>
                <a:t>Label</a:t>
              </a:r>
              <a:r>
                <a:rPr lang="ko-KR" altLang="en-US" sz="1100" b="1" dirty="0">
                  <a:solidFill>
                    <a:srgbClr val="FF0000"/>
                  </a:solidFill>
                  <a:latin typeface="+mj-ea"/>
                  <a:ea typeface="+mj-ea"/>
                </a:rPr>
                <a:t>이 나타납니다</a:t>
              </a:r>
              <a:r>
                <a:rPr lang="en-US" altLang="ko-KR" sz="1100" b="1" dirty="0">
                  <a:solidFill>
                    <a:srgbClr val="FF0000"/>
                  </a:solidFill>
                  <a:latin typeface="+mj-ea"/>
                  <a:ea typeface="+mj-ea"/>
                </a:rPr>
                <a:t>. </a:t>
              </a:r>
              <a:endParaRPr lang="ko-KR" altLang="en-US" sz="1100" b="1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sp>
          <p:nvSpPr>
            <p:cNvPr id="30" name="Google Shape;1506;p193"/>
            <p:cNvSpPr txBox="1"/>
            <p:nvPr/>
          </p:nvSpPr>
          <p:spPr>
            <a:xfrm>
              <a:off x="1088470" y="8105758"/>
              <a:ext cx="408600" cy="60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 sz="18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" name="Google Shape;1507;p193"/>
            <p:cNvSpPr txBox="1"/>
            <p:nvPr/>
          </p:nvSpPr>
          <p:spPr>
            <a:xfrm>
              <a:off x="5501726" y="7971670"/>
              <a:ext cx="408600" cy="60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  <a:endParaRPr sz="18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589133" y="8013445"/>
              <a:ext cx="933361" cy="3498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5"/>
            <a:srcRect l="41874" t="51738" r="42465" b="25710"/>
            <a:stretch/>
          </p:blipFill>
          <p:spPr>
            <a:xfrm>
              <a:off x="1448942" y="7562030"/>
              <a:ext cx="712691" cy="622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4" name="직사각형 33"/>
            <p:cNvSpPr/>
            <p:nvPr/>
          </p:nvSpPr>
          <p:spPr>
            <a:xfrm>
              <a:off x="1431624" y="8129346"/>
              <a:ext cx="701119" cy="3649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슬라이드 번호 개체 틀 7">
            <a:extLst>
              <a:ext uri="{FF2B5EF4-FFF2-40B4-BE49-F238E27FC236}">
                <a16:creationId xmlns:a16="http://schemas.microsoft.com/office/drawing/2014/main" id="{33AD414F-AED8-48B9-8E67-AC1BD039A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3463" y="9181397"/>
            <a:ext cx="1543050" cy="527403"/>
          </a:xfrm>
        </p:spPr>
        <p:txBody>
          <a:bodyPr/>
          <a:lstStyle/>
          <a:p>
            <a:fld id="{485E0BC1-66BC-481B-B3B7-360F8FB3E51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06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79444" y="372977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⑥ </a:t>
            </a:r>
            <a:r>
              <a:rPr lang="ko-KR" altLang="en-US" dirty="0" smtClean="0"/>
              <a:t>이미지 모델 다운로드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00938" y="6124074"/>
            <a:ext cx="6078069" cy="3296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33070" y="5573677"/>
            <a:ext cx="31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앱인벤터</a:t>
            </a:r>
            <a:r>
              <a:rPr lang="ko-KR" altLang="en-US" dirty="0" smtClean="0"/>
              <a:t> </a:t>
            </a:r>
            <a:r>
              <a:rPr lang="ko-KR" altLang="en-US" dirty="0" smtClean="0"/>
              <a:t>확장 파일 다운로드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58862"/>
          <a:stretch/>
        </p:blipFill>
        <p:spPr>
          <a:xfrm>
            <a:off x="522944" y="7256328"/>
            <a:ext cx="5894220" cy="154643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64942" y="6471498"/>
            <a:ext cx="569679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500" dirty="0" smtClean="0">
                <a:hlinkClick r:id="rId3"/>
              </a:rPr>
              <a:t>https</a:t>
            </a:r>
            <a:r>
              <a:rPr lang="ko-KR" altLang="en-US" sz="1500" dirty="0">
                <a:hlinkClick r:id="rId3"/>
              </a:rPr>
              <a:t>://</a:t>
            </a:r>
            <a:r>
              <a:rPr lang="ko-KR" altLang="en-US" sz="1500" dirty="0" smtClean="0">
                <a:hlinkClick r:id="rId3"/>
              </a:rPr>
              <a:t>mit-cml.github.io/extensions</a:t>
            </a:r>
            <a:r>
              <a:rPr lang="ko-KR" altLang="en-US" sz="1500" dirty="0" smtClean="0"/>
              <a:t> 접속</a:t>
            </a:r>
            <a:endParaRPr lang="en-US" altLang="ko-KR" sz="1500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ko-KR" sz="1500" dirty="0" err="1" smtClean="0"/>
              <a:t>BluetoothLE.aix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와 </a:t>
            </a:r>
            <a:r>
              <a:rPr lang="en-US" altLang="ko-KR" sz="1500" dirty="0" err="1" smtClean="0"/>
              <a:t>PersonalImageClassifier.aix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파일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다운로드</a:t>
            </a:r>
            <a:endParaRPr lang="en-US" altLang="ko-KR" sz="1500" dirty="0" smtClean="0"/>
          </a:p>
          <a:p>
            <a:endParaRPr lang="ko-KR" altLang="en-US" sz="1500" dirty="0"/>
          </a:p>
        </p:txBody>
      </p:sp>
      <p:sp>
        <p:nvSpPr>
          <p:cNvPr id="20" name="직사각형 19"/>
          <p:cNvSpPr/>
          <p:nvPr/>
        </p:nvSpPr>
        <p:spPr>
          <a:xfrm>
            <a:off x="5217585" y="7784430"/>
            <a:ext cx="551559" cy="1945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217585" y="8333902"/>
            <a:ext cx="756096" cy="1972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5258" y="4975313"/>
            <a:ext cx="589456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* </a:t>
            </a:r>
            <a:r>
              <a:rPr lang="ko-KR" altLang="en-US" dirty="0" err="1" smtClean="0"/>
              <a:t>앱인벤터</a:t>
            </a:r>
            <a:r>
              <a:rPr lang="ko-KR" altLang="en-US" dirty="0" smtClean="0"/>
              <a:t> </a:t>
            </a:r>
            <a:r>
              <a:rPr lang="ko-KR" altLang="en-US" dirty="0" smtClean="0"/>
              <a:t>확장기능 </a:t>
            </a:r>
            <a:r>
              <a:rPr lang="ko-KR" altLang="en-US" dirty="0" smtClean="0"/>
              <a:t>추가하기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 과정은 참고만 하세요</a:t>
            </a:r>
            <a:r>
              <a:rPr lang="en-US" altLang="ko-KR" dirty="0" smtClean="0"/>
              <a:t>.)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479444" y="830602"/>
            <a:ext cx="5969482" cy="3862148"/>
            <a:chOff x="479444" y="830602"/>
            <a:chExt cx="5969482" cy="3862148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9444" y="830602"/>
              <a:ext cx="5969482" cy="38621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3" name="Google Shape;1514;p194"/>
            <p:cNvSpPr txBox="1">
              <a:spLocks/>
            </p:cNvSpPr>
            <p:nvPr/>
          </p:nvSpPr>
          <p:spPr>
            <a:xfrm>
              <a:off x="3403216" y="1228091"/>
              <a:ext cx="3045710" cy="5010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171450" indent="-171450" algn="l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600"/>
                </a:spcAft>
                <a:buFont typeface="Arial" panose="020B0604020202020204" pitchFamily="34" charset="0"/>
                <a:buNone/>
              </a:pPr>
              <a:r>
                <a:rPr lang="ko-KR" altLang="en-US" sz="1200" b="1" dirty="0">
                  <a:solidFill>
                    <a:srgbClr val="FF0000"/>
                  </a:solidFill>
                </a:rPr>
                <a:t>이미지 인식의 정확도를 확인한 후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,  Export Model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모델을 눌러 다운로드 합니다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.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2454077" y="863143"/>
            <a:ext cx="701119" cy="3649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47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491174" y="1493435"/>
            <a:ext cx="5921659" cy="2549487"/>
            <a:chOff x="0" y="5945617"/>
            <a:chExt cx="7959196" cy="3030248"/>
          </a:xfrm>
        </p:grpSpPr>
        <p:sp>
          <p:nvSpPr>
            <p:cNvPr id="8" name="Google Shape;1569;p201"/>
            <p:cNvSpPr txBox="1">
              <a:spLocks/>
            </p:cNvSpPr>
            <p:nvPr/>
          </p:nvSpPr>
          <p:spPr>
            <a:xfrm>
              <a:off x="918360" y="5945617"/>
              <a:ext cx="6407908" cy="8223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171450" indent="-171450" algn="l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3000" u="sng" dirty="0" smtClean="0">
                  <a:solidFill>
                    <a:schemeClr val="hlink"/>
                  </a:solidFill>
                  <a:latin typeface="+mj-ea"/>
                  <a:ea typeface="+mj-ea"/>
                  <a:cs typeface="Arial"/>
                  <a:sym typeface="Arial"/>
                  <a:hlinkClick r:id="rId2"/>
                </a:rPr>
                <a:t>http://appinventor.mit.edu/</a:t>
              </a:r>
              <a:endParaRPr lang="en-US" sz="3000" u="sng" dirty="0" smtClean="0">
                <a:solidFill>
                  <a:schemeClr val="hlink"/>
                </a:solidFill>
                <a:latin typeface="+mj-ea"/>
                <a:ea typeface="+mj-ea"/>
                <a:cs typeface="Arial"/>
                <a:sym typeface="Arial"/>
              </a:endParaRPr>
            </a:p>
            <a:p>
              <a:pPr marL="0" indent="0">
                <a:spcBef>
                  <a:spcPts val="0"/>
                </a:spcBef>
                <a:spcAft>
                  <a:spcPts val="1600"/>
                </a:spcAft>
                <a:buFont typeface="Arial" panose="020B0604020202020204" pitchFamily="34" charset="0"/>
                <a:buNone/>
              </a:pPr>
              <a:endParaRPr lang="en-US" sz="3000" dirty="0">
                <a:latin typeface="+mj-ea"/>
                <a:ea typeface="+mj-ea"/>
              </a:endParaRPr>
            </a:p>
          </p:txBody>
        </p:sp>
        <p:pic>
          <p:nvPicPr>
            <p:cNvPr id="9" name="Google Shape;1570;p2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6708915"/>
              <a:ext cx="7959196" cy="2266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1571;p201"/>
            <p:cNvSpPr/>
            <p:nvPr/>
          </p:nvSpPr>
          <p:spPr>
            <a:xfrm>
              <a:off x="1285025" y="6655690"/>
              <a:ext cx="1139400" cy="663300"/>
            </a:xfrm>
            <a:prstGeom prst="ellipse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443046" y="1191126"/>
            <a:ext cx="6078069" cy="3296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56360" y="788283"/>
            <a:ext cx="298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① </a:t>
            </a:r>
            <a:r>
              <a:rPr lang="ko-KR" altLang="en-US" dirty="0" err="1" smtClean="0"/>
              <a:t>앱인벤터</a:t>
            </a:r>
            <a:r>
              <a:rPr lang="ko-KR" altLang="en-US" dirty="0" smtClean="0"/>
              <a:t> </a:t>
            </a:r>
            <a:r>
              <a:rPr lang="ko-KR" altLang="en-US" dirty="0" smtClean="0"/>
              <a:t>접속 및 앱 열기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9444" y="5305928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② </a:t>
            </a:r>
            <a:r>
              <a:rPr lang="ko-KR" altLang="en-US" dirty="0" smtClean="0"/>
              <a:t>언어 설정</a:t>
            </a:r>
            <a:endParaRPr lang="ko-KR" altLang="en-US" dirty="0"/>
          </a:p>
        </p:txBody>
      </p:sp>
      <p:pic>
        <p:nvPicPr>
          <p:cNvPr id="20" name="Google Shape;1577;p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450" y="5928517"/>
            <a:ext cx="5993545" cy="1213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578;p202"/>
          <p:cNvPicPr preferRelativeResize="0"/>
          <p:nvPr/>
        </p:nvPicPr>
        <p:blipFill rotWithShape="1">
          <a:blip r:embed="rId5">
            <a:alphaModFix/>
          </a:blip>
          <a:srcRect b="36351"/>
          <a:stretch/>
        </p:blipFill>
        <p:spPr>
          <a:xfrm>
            <a:off x="5086913" y="6208071"/>
            <a:ext cx="923574" cy="244926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직사각형 21"/>
          <p:cNvSpPr/>
          <p:nvPr/>
        </p:nvSpPr>
        <p:spPr>
          <a:xfrm>
            <a:off x="425002" y="5885905"/>
            <a:ext cx="6078069" cy="3296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Google Shape;1571;p201"/>
          <p:cNvSpPr/>
          <p:nvPr/>
        </p:nvSpPr>
        <p:spPr>
          <a:xfrm>
            <a:off x="4883222" y="7635006"/>
            <a:ext cx="847716" cy="558065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571;p201"/>
          <p:cNvSpPr/>
          <p:nvPr/>
        </p:nvSpPr>
        <p:spPr>
          <a:xfrm>
            <a:off x="5056837" y="5876140"/>
            <a:ext cx="847716" cy="558065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직사각형 13"/>
          <p:cNvSpPr/>
          <p:nvPr/>
        </p:nvSpPr>
        <p:spPr>
          <a:xfrm>
            <a:off x="145879" y="305722"/>
            <a:ext cx="328808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4. </a:t>
            </a:r>
            <a:r>
              <a:rPr lang="ko-KR" altLang="en-US" dirty="0" err="1"/>
              <a:t>앱인벤터</a:t>
            </a:r>
            <a:r>
              <a:rPr lang="ko-KR" altLang="en-US" dirty="0"/>
              <a:t> </a:t>
            </a:r>
            <a:r>
              <a:rPr lang="ko-KR" altLang="en-US" dirty="0" err="1"/>
              <a:t>학습모델</a:t>
            </a:r>
            <a:r>
              <a:rPr lang="ko-KR" altLang="en-US" dirty="0"/>
              <a:t> 추가하기</a:t>
            </a:r>
          </a:p>
        </p:txBody>
      </p:sp>
    </p:spTree>
    <p:extLst>
      <p:ext uri="{BB962C8B-B14F-4D97-AF65-F5344CB8AC3E}">
        <p14:creationId xmlns:p14="http://schemas.microsoft.com/office/powerpoint/2010/main" val="6489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06952" y="1203158"/>
            <a:ext cx="6078069" cy="3296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39084" y="652761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③ </a:t>
            </a:r>
            <a:r>
              <a:rPr lang="ko-KR" altLang="en-US" dirty="0" smtClean="0"/>
              <a:t>프로젝트 열기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76" y="1335963"/>
            <a:ext cx="2618987" cy="303104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254" y="1335963"/>
            <a:ext cx="2791640" cy="1196417"/>
          </a:xfrm>
          <a:prstGeom prst="rect">
            <a:avLst/>
          </a:prstGeom>
        </p:spPr>
      </p:pic>
      <p:sp>
        <p:nvSpPr>
          <p:cNvPr id="26" name="Google Shape;1650;p210"/>
          <p:cNvSpPr/>
          <p:nvPr/>
        </p:nvSpPr>
        <p:spPr>
          <a:xfrm rot="5400000">
            <a:off x="3013074" y="1471178"/>
            <a:ext cx="332928" cy="59305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650;p210"/>
          <p:cNvSpPr/>
          <p:nvPr/>
        </p:nvSpPr>
        <p:spPr>
          <a:xfrm rot="10800000">
            <a:off x="3949737" y="1934171"/>
            <a:ext cx="332928" cy="869187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직사각형 27"/>
          <p:cNvSpPr/>
          <p:nvPr/>
        </p:nvSpPr>
        <p:spPr>
          <a:xfrm>
            <a:off x="491475" y="2031725"/>
            <a:ext cx="2059219" cy="33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683751" y="1597131"/>
            <a:ext cx="791997" cy="33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79444" y="5305928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④ </a:t>
            </a:r>
            <a:r>
              <a:rPr lang="ko-KR" altLang="en-US" dirty="0"/>
              <a:t>인공지능 모델 파일 업로드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3488254" y="3064366"/>
            <a:ext cx="28454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err="1" smtClean="0">
                <a:solidFill>
                  <a:srgbClr val="FF0000"/>
                </a:solidFill>
              </a:rPr>
              <a:t>Github</a:t>
            </a:r>
            <a:r>
              <a:rPr lang="ko-KR" altLang="en-US" b="1" dirty="0" smtClean="0">
                <a:solidFill>
                  <a:srgbClr val="FF0000"/>
                </a:solidFill>
              </a:rPr>
              <a:t>에서 다운로드 받은   </a:t>
            </a:r>
            <a:r>
              <a:rPr lang="en-US" altLang="ko-KR" b="1" dirty="0" smtClean="0">
                <a:solidFill>
                  <a:srgbClr val="FF0000"/>
                </a:solidFill>
              </a:rPr>
              <a:t>AICar_BT4.aia 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파일을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선택합니다</a:t>
            </a:r>
            <a:r>
              <a:rPr lang="en-US" altLang="ko-KR" b="1" dirty="0" smtClean="0">
                <a:solidFill>
                  <a:srgbClr val="FF0000"/>
                </a:solidFill>
              </a:rPr>
              <a:t>.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406952" y="6109514"/>
            <a:ext cx="6078069" cy="3296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" descr="https://lh4.googleusercontent.com/ahWqJzqDEHvjCBbOC_CsUz2Sp9BU9xzgSCo8wvw2begL829Oe2BhgLEg3YGXBALorRT2PGyzdr9BjZHfvMntNNsReK9oWMTsvJj8w6uMZJ6Pg7xRSRTRAveyU12OEYhgcyUHa8EnNk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89" y="6145900"/>
            <a:ext cx="5994450" cy="326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Google Shape;1525;p195"/>
          <p:cNvPicPr preferRelativeResize="0"/>
          <p:nvPr/>
        </p:nvPicPr>
        <p:blipFill rotWithShape="1">
          <a:blip r:embed="rId5">
            <a:alphaModFix/>
          </a:blip>
          <a:srcRect l="70868"/>
          <a:stretch/>
        </p:blipFill>
        <p:spPr>
          <a:xfrm>
            <a:off x="4413338" y="6113508"/>
            <a:ext cx="2041601" cy="328268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526;p195"/>
          <p:cNvSpPr/>
          <p:nvPr/>
        </p:nvSpPr>
        <p:spPr>
          <a:xfrm>
            <a:off x="4593692" y="8095889"/>
            <a:ext cx="647501" cy="174507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527;p195"/>
          <p:cNvSpPr/>
          <p:nvPr/>
        </p:nvSpPr>
        <p:spPr>
          <a:xfrm>
            <a:off x="4701612" y="9069480"/>
            <a:ext cx="647501" cy="174507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직사각형 31"/>
          <p:cNvSpPr/>
          <p:nvPr/>
        </p:nvSpPr>
        <p:spPr>
          <a:xfrm>
            <a:off x="491475" y="8559500"/>
            <a:ext cx="400676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ko-KR" altLang="en-US" sz="1500" b="1" dirty="0">
                <a:solidFill>
                  <a:srgbClr val="FF0000"/>
                </a:solidFill>
                <a:latin typeface="Open Sans" panose="020B0606030504020204" pitchFamily="34" charset="0"/>
              </a:rPr>
              <a:t>미디어에서 </a:t>
            </a:r>
            <a:r>
              <a:rPr lang="en-US" altLang="ko-KR" sz="1500" b="1" dirty="0" err="1" smtClean="0">
                <a:solidFill>
                  <a:srgbClr val="FF0000"/>
                </a:solidFill>
                <a:latin typeface="Open Sans" panose="020B0606030504020204" pitchFamily="34" charset="0"/>
              </a:rPr>
              <a:t>model.mdl</a:t>
            </a:r>
            <a:r>
              <a:rPr lang="en-US" altLang="ko-KR" sz="1500" b="1" dirty="0" smtClean="0">
                <a:solidFill>
                  <a:srgbClr val="FF0000"/>
                </a:solidFill>
                <a:latin typeface="Open Sans" panose="020B0606030504020204" pitchFamily="34" charset="0"/>
              </a:rPr>
              <a:t> </a:t>
            </a:r>
            <a:r>
              <a:rPr lang="ko-KR" altLang="en-US" sz="1500" b="1" dirty="0" smtClean="0">
                <a:solidFill>
                  <a:srgbClr val="FF0000"/>
                </a:solidFill>
                <a:latin typeface="Open Sans" panose="020B0606030504020204" pitchFamily="34" charset="0"/>
              </a:rPr>
              <a:t>을</a:t>
            </a:r>
            <a:r>
              <a:rPr lang="en-US" altLang="ko-KR" sz="1500" b="1" dirty="0" smtClean="0">
                <a:solidFill>
                  <a:srgbClr val="FF0000"/>
                </a:solidFill>
                <a:latin typeface="Open Sans" panose="020B0606030504020204" pitchFamily="34" charset="0"/>
              </a:rPr>
              <a:t> </a:t>
            </a:r>
            <a:r>
              <a:rPr lang="ko-KR" altLang="en-US" sz="1500" b="1" dirty="0">
                <a:solidFill>
                  <a:srgbClr val="FF0000"/>
                </a:solidFill>
                <a:latin typeface="Open Sans" panose="020B0606030504020204" pitchFamily="34" charset="0"/>
              </a:rPr>
              <a:t>삭제 후 </a:t>
            </a:r>
            <a:r>
              <a:rPr lang="en-US" altLang="ko-KR" sz="1500" b="1" dirty="0" smtClean="0">
                <a:solidFill>
                  <a:srgbClr val="FF0000"/>
                </a:solidFill>
                <a:latin typeface="Open Sans" panose="020B0606030504020204" pitchFamily="34" charset="0"/>
              </a:rPr>
              <a:t>Personal Image Classifier</a:t>
            </a:r>
            <a:r>
              <a:rPr lang="ko-KR" altLang="en-US" sz="1500" b="1" dirty="0" smtClean="0">
                <a:solidFill>
                  <a:srgbClr val="FF0000"/>
                </a:solidFill>
                <a:latin typeface="Open Sans" panose="020B0606030504020204" pitchFamily="34" charset="0"/>
              </a:rPr>
              <a:t>에서 다운로드 한 </a:t>
            </a:r>
            <a:r>
              <a:rPr lang="en-US" altLang="ko-KR" sz="1500" b="1" dirty="0" err="1" smtClean="0">
                <a:solidFill>
                  <a:srgbClr val="FF0000"/>
                </a:solidFill>
                <a:latin typeface="Open Sans" panose="020B0606030504020204" pitchFamily="34" charset="0"/>
              </a:rPr>
              <a:t>model.mdl</a:t>
            </a:r>
            <a:r>
              <a:rPr lang="en-US" altLang="ko-KR" sz="1500" b="1" dirty="0" smtClean="0">
                <a:solidFill>
                  <a:srgbClr val="FF0000"/>
                </a:solidFill>
                <a:latin typeface="Open Sans" panose="020B0606030504020204" pitchFamily="34" charset="0"/>
              </a:rPr>
              <a:t> </a:t>
            </a:r>
            <a:r>
              <a:rPr lang="ko-KR" altLang="en-US" sz="1500" b="1" dirty="0" smtClean="0">
                <a:solidFill>
                  <a:srgbClr val="FF0000"/>
                </a:solidFill>
                <a:latin typeface="Open Sans" panose="020B0606030504020204" pitchFamily="34" charset="0"/>
              </a:rPr>
              <a:t>파일을 </a:t>
            </a:r>
            <a:r>
              <a:rPr lang="ko-KR" altLang="en-US" sz="1500" b="1" dirty="0" smtClean="0">
                <a:solidFill>
                  <a:srgbClr val="FF0000"/>
                </a:solidFill>
                <a:latin typeface="Open Sans" panose="020B0606030504020204" pitchFamily="34" charset="0"/>
              </a:rPr>
              <a:t>업로드합니다</a:t>
            </a:r>
            <a:r>
              <a:rPr lang="en-US" altLang="ko-KR" sz="1500" b="1" dirty="0" smtClean="0">
                <a:solidFill>
                  <a:srgbClr val="FF0000"/>
                </a:solidFill>
                <a:latin typeface="Open Sans" panose="020B0606030504020204" pitchFamily="34" charset="0"/>
              </a:rPr>
              <a:t>.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62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31318" y="417004"/>
            <a:ext cx="5843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⑤ </a:t>
            </a:r>
            <a:r>
              <a:rPr lang="ko-KR" altLang="en-US" dirty="0" err="1" smtClean="0"/>
              <a:t>앱인벤터의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PersonalImageClassifier</a:t>
            </a:r>
            <a:r>
              <a:rPr lang="en-US" altLang="ko-KR" dirty="0" smtClean="0"/>
              <a:t> </a:t>
            </a:r>
            <a:r>
              <a:rPr lang="ko-KR" altLang="en-US" dirty="0" err="1"/>
              <a:t>학습모델</a:t>
            </a:r>
            <a:r>
              <a:rPr lang="ko-KR" altLang="en-US" dirty="0"/>
              <a:t> 설정하기</a:t>
            </a:r>
            <a:endParaRPr lang="ko-KR" altLang="en-US" dirty="0"/>
          </a:p>
        </p:txBody>
      </p:sp>
      <p:grpSp>
        <p:nvGrpSpPr>
          <p:cNvPr id="19" name="그룹 18"/>
          <p:cNvGrpSpPr/>
          <p:nvPr/>
        </p:nvGrpSpPr>
        <p:grpSpPr>
          <a:xfrm>
            <a:off x="376876" y="892797"/>
            <a:ext cx="6078069" cy="3296652"/>
            <a:chOff x="376876" y="892797"/>
            <a:chExt cx="6078069" cy="3296652"/>
          </a:xfrm>
        </p:grpSpPr>
        <p:sp>
          <p:nvSpPr>
            <p:cNvPr id="20" name="직사각형 19"/>
            <p:cNvSpPr/>
            <p:nvPr/>
          </p:nvSpPr>
          <p:spPr>
            <a:xfrm>
              <a:off x="376876" y="892797"/>
              <a:ext cx="6078069" cy="32966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6296" y="1204388"/>
              <a:ext cx="1319375" cy="2673470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5091" y="1049207"/>
              <a:ext cx="1703161" cy="2983832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57672" y="1204388"/>
              <a:ext cx="2697273" cy="2794404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503927" y="3174791"/>
              <a:ext cx="1275648" cy="29714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Google Shape;1650;p210"/>
            <p:cNvSpPr/>
            <p:nvPr/>
          </p:nvSpPr>
          <p:spPr>
            <a:xfrm rot="5400000">
              <a:off x="1825444" y="2383122"/>
              <a:ext cx="311350" cy="403089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31318" y="1892450"/>
              <a:ext cx="1275648" cy="29714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Google Shape;1650;p210"/>
            <p:cNvSpPr/>
            <p:nvPr/>
          </p:nvSpPr>
          <p:spPr>
            <a:xfrm rot="5400000">
              <a:off x="3461779" y="2339579"/>
              <a:ext cx="311350" cy="403089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920819" y="3511222"/>
              <a:ext cx="1275648" cy="29714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299817" y="2584666"/>
              <a:ext cx="975733" cy="192113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110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180" y="1505664"/>
            <a:ext cx="5381743" cy="3308312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771" y="5974192"/>
            <a:ext cx="4393217" cy="326601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5114" y="97285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고양덕양 B" pitchFamily="2" charset="-127"/>
                <a:ea typeface="고양덕양 B" pitchFamily="2" charset="-127"/>
              </a:rPr>
              <a:t>③ </a:t>
            </a:r>
            <a:r>
              <a:rPr lang="ko-KR" altLang="en-US" dirty="0" smtClean="0"/>
              <a:t>압축풀기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25002" y="1386094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93130" y="5444595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④</a:t>
            </a:r>
            <a:r>
              <a:rPr lang="ko-KR" altLang="en-US" dirty="0" smtClean="0"/>
              <a:t> 바탕화면 선택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33018" y="5857833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A39921-B4C1-4FAF-8C51-3F29E42F2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 flipV="1">
            <a:off x="2804778" y="1809961"/>
            <a:ext cx="526702" cy="6550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 flipV="1">
            <a:off x="1440999" y="6962071"/>
            <a:ext cx="1250443" cy="2754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-77512" y="21480"/>
            <a:ext cx="1606530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고양덕양 B" pitchFamily="2" charset="-127"/>
                <a:ea typeface="고양덕양 B" pitchFamily="2" charset="-127"/>
              </a:rPr>
              <a:t>Ⅱ</a:t>
            </a:r>
            <a:r>
              <a:rPr lang="ko-KR" altLang="en-US" dirty="0" err="1"/>
              <a:t>고카트</a:t>
            </a:r>
            <a:r>
              <a:rPr lang="ko-KR" altLang="en-US" dirty="0"/>
              <a:t> </a:t>
            </a:r>
            <a:r>
              <a:rPr lang="ko-KR" altLang="en-US" dirty="0" smtClean="0"/>
              <a:t>동작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1052158" y="7907362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원하는 폴더를 지정하거나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바탕화면을 선택함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878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57905" y="375269"/>
            <a:ext cx="254268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 smtClean="0"/>
              <a:t>스마트폰과 연결하기</a:t>
            </a:r>
            <a:endParaRPr lang="ko-KR" altLang="en-US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29" y="1360147"/>
            <a:ext cx="3563591" cy="328518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701" y="1348681"/>
            <a:ext cx="2295845" cy="119079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39083" y="893385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① </a:t>
            </a:r>
            <a:r>
              <a:rPr lang="ko-KR" altLang="en-US" dirty="0" smtClean="0"/>
              <a:t>앱 다운로드 및 설치</a:t>
            </a:r>
            <a:endParaRPr lang="ko-KR" altLang="en-US" dirty="0"/>
          </a:p>
        </p:txBody>
      </p:sp>
      <p:grpSp>
        <p:nvGrpSpPr>
          <p:cNvPr id="25" name="그룹 24"/>
          <p:cNvGrpSpPr/>
          <p:nvPr/>
        </p:nvGrpSpPr>
        <p:grpSpPr>
          <a:xfrm>
            <a:off x="308444" y="1348681"/>
            <a:ext cx="6078069" cy="3296652"/>
            <a:chOff x="406951" y="5894801"/>
            <a:chExt cx="6078069" cy="3296652"/>
          </a:xfrm>
        </p:grpSpPr>
        <p:sp>
          <p:nvSpPr>
            <p:cNvPr id="26" name="직사각형 25"/>
            <p:cNvSpPr/>
            <p:nvPr/>
          </p:nvSpPr>
          <p:spPr>
            <a:xfrm>
              <a:off x="406951" y="5894801"/>
              <a:ext cx="6078069" cy="32966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2437" y="6340753"/>
              <a:ext cx="1925462" cy="505179"/>
            </a:xfrm>
            <a:prstGeom prst="rect">
              <a:avLst/>
            </a:prstGeom>
          </p:spPr>
        </p:pic>
        <p:sp>
          <p:nvSpPr>
            <p:cNvPr id="28" name="직사각형 27"/>
            <p:cNvSpPr/>
            <p:nvPr/>
          </p:nvSpPr>
          <p:spPr>
            <a:xfrm>
              <a:off x="1970439" y="6387224"/>
              <a:ext cx="1916267" cy="26461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Google Shape;1650;p210"/>
            <p:cNvSpPr/>
            <p:nvPr/>
          </p:nvSpPr>
          <p:spPr>
            <a:xfrm rot="5400000">
              <a:off x="3935371" y="6327144"/>
              <a:ext cx="311350" cy="403089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650;p210"/>
            <p:cNvSpPr/>
            <p:nvPr/>
          </p:nvSpPr>
          <p:spPr>
            <a:xfrm rot="10800000">
              <a:off x="5095283" y="6872833"/>
              <a:ext cx="319769" cy="459539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87816" y="7359274"/>
              <a:ext cx="1276209" cy="1628595"/>
            </a:xfrm>
            <a:prstGeom prst="rect">
              <a:avLst/>
            </a:prstGeom>
          </p:spPr>
        </p:pic>
      </p:grpSp>
      <p:sp>
        <p:nvSpPr>
          <p:cNvPr id="43" name="직사각형 42"/>
          <p:cNvSpPr/>
          <p:nvPr/>
        </p:nvSpPr>
        <p:spPr>
          <a:xfrm>
            <a:off x="308444" y="5827077"/>
            <a:ext cx="6078069" cy="3296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340576" y="5276680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② </a:t>
            </a:r>
            <a:r>
              <a:rPr lang="ko-KR" altLang="en-US" dirty="0" smtClean="0"/>
              <a:t>연결된 앱 화면 확인</a:t>
            </a:r>
            <a:endParaRPr lang="ko-KR" altLang="en-US" dirty="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625" y="5930681"/>
            <a:ext cx="1604230" cy="30894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2100" y="5934132"/>
            <a:ext cx="1767423" cy="30894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9386" y="5930681"/>
            <a:ext cx="1767423" cy="30894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8" name="Google Shape;1650;p210"/>
          <p:cNvSpPr/>
          <p:nvPr/>
        </p:nvSpPr>
        <p:spPr>
          <a:xfrm rot="5400000">
            <a:off x="2167112" y="7407272"/>
            <a:ext cx="212614" cy="317361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1650;p210"/>
          <p:cNvSpPr/>
          <p:nvPr/>
        </p:nvSpPr>
        <p:spPr>
          <a:xfrm rot="5400000">
            <a:off x="4233780" y="7407272"/>
            <a:ext cx="212614" cy="317361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직사각형 49"/>
          <p:cNvSpPr/>
          <p:nvPr/>
        </p:nvSpPr>
        <p:spPr>
          <a:xfrm>
            <a:off x="2459103" y="8422638"/>
            <a:ext cx="1654034" cy="26461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4425665" y="8265687"/>
            <a:ext cx="1781143" cy="42156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47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973" y="6633380"/>
            <a:ext cx="1900540" cy="127804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838" y="6283522"/>
            <a:ext cx="1492605" cy="31516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44" y="6283522"/>
            <a:ext cx="1497310" cy="31615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6200" y="1044815"/>
            <a:ext cx="3627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① </a:t>
            </a:r>
            <a:r>
              <a:rPr lang="ko-KR" altLang="en-US"/>
              <a:t>모터 드라이버에 블루투스 연결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08253" y="5673995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② </a:t>
            </a:r>
            <a:r>
              <a:rPr lang="ko-KR" altLang="en-US" dirty="0"/>
              <a:t>앱에서 블루투스 연결 확인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76121" y="6224392"/>
            <a:ext cx="6078069" cy="3296652"/>
            <a:chOff x="376121" y="6224392"/>
            <a:chExt cx="6078069" cy="3296652"/>
          </a:xfrm>
        </p:grpSpPr>
        <p:sp>
          <p:nvSpPr>
            <p:cNvPr id="16" name="직사각형 15"/>
            <p:cNvSpPr/>
            <p:nvPr/>
          </p:nvSpPr>
          <p:spPr>
            <a:xfrm>
              <a:off x="376121" y="6224392"/>
              <a:ext cx="6078069" cy="32966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Google Shape;1650;p210"/>
            <p:cNvSpPr/>
            <p:nvPr/>
          </p:nvSpPr>
          <p:spPr>
            <a:xfrm rot="5400000">
              <a:off x="2405516" y="7820344"/>
              <a:ext cx="212614" cy="317361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72182" y="8816502"/>
              <a:ext cx="1654034" cy="26461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000875" y="8639403"/>
              <a:ext cx="1296530" cy="26461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150014" y="7825945"/>
              <a:ext cx="982084" cy="263953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4473082" y="8028328"/>
              <a:ext cx="1852865" cy="14927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ko-KR" altLang="en-US" sz="1300" dirty="0"/>
                <a:t>블루투스 연결이</a:t>
              </a:r>
              <a:endParaRPr lang="en-US" altLang="ko-KR" sz="1300" dirty="0"/>
            </a:p>
            <a:p>
              <a:pPr lvl="0" algn="ctr"/>
              <a:r>
                <a:rPr lang="ko-KR" altLang="en-US" sz="1300" dirty="0"/>
                <a:t>되면 </a:t>
              </a:r>
              <a:r>
                <a:rPr lang="ko-KR" altLang="en-US" sz="1300" dirty="0" smtClean="0"/>
                <a:t>앱에 블루투스 </a:t>
              </a:r>
              <a:endParaRPr lang="en-US" altLang="ko-KR" sz="1300" dirty="0"/>
            </a:p>
            <a:p>
              <a:pPr lvl="0" algn="ctr"/>
              <a:r>
                <a:rPr lang="ko-KR" altLang="en-US" sz="1300" dirty="0"/>
                <a:t>이름과 </a:t>
              </a:r>
              <a:r>
                <a:rPr lang="ko-KR" altLang="en-US" sz="1300" dirty="0" smtClean="0"/>
                <a:t>함께 연결메시지가 나오며</a:t>
              </a:r>
              <a:r>
                <a:rPr lang="en-US" altLang="ko-KR" sz="1300" dirty="0" smtClean="0"/>
                <a:t>,</a:t>
              </a:r>
              <a:r>
                <a:rPr lang="ko-KR" altLang="en-US" sz="1300" dirty="0" smtClean="0"/>
                <a:t> </a:t>
              </a:r>
              <a:endParaRPr lang="en-US" altLang="ko-KR" sz="1300" dirty="0"/>
            </a:p>
            <a:p>
              <a:pPr lvl="0" algn="ctr"/>
              <a:r>
                <a:rPr lang="ko-KR" altLang="en-US" sz="1300" dirty="0"/>
                <a:t>블루투스의 </a:t>
              </a:r>
              <a:r>
                <a:rPr lang="en-US" altLang="ko-KR" sz="1300" dirty="0"/>
                <a:t>LED </a:t>
              </a:r>
            </a:p>
            <a:p>
              <a:pPr lvl="0" algn="ctr"/>
              <a:r>
                <a:rPr lang="ko-KR" altLang="en-US" sz="1300" dirty="0"/>
                <a:t>점멸이 고정되는</a:t>
              </a:r>
              <a:endParaRPr lang="en-US" altLang="ko-KR" sz="1300" dirty="0"/>
            </a:p>
            <a:p>
              <a:pPr lvl="0" algn="ctr"/>
              <a:r>
                <a:rPr lang="ko-KR" altLang="en-US" sz="1300" dirty="0"/>
                <a:t>것을 확인 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 flipV="1">
              <a:off x="6016083" y="7242716"/>
              <a:ext cx="370430" cy="238655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76121" y="1572790"/>
            <a:ext cx="6078069" cy="3695336"/>
            <a:chOff x="376121" y="1572790"/>
            <a:chExt cx="6078069" cy="3695336"/>
          </a:xfrm>
        </p:grpSpPr>
        <p:sp>
          <p:nvSpPr>
            <p:cNvPr id="17" name="직사각형 16"/>
            <p:cNvSpPr/>
            <p:nvPr/>
          </p:nvSpPr>
          <p:spPr>
            <a:xfrm>
              <a:off x="376121" y="1572790"/>
              <a:ext cx="6078069" cy="36953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409450" y="3005509"/>
              <a:ext cx="146706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b="1" dirty="0">
                  <a:solidFill>
                    <a:schemeClr val="bg1"/>
                  </a:solidFill>
                </a:rPr>
                <a:t>①②③④</a:t>
              </a: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157905" y="375269"/>
            <a:ext cx="161935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6. </a:t>
            </a:r>
            <a:r>
              <a:rPr lang="ko-KR" altLang="en-US" dirty="0"/>
              <a:t>앱 구동하기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85385B-7967-4EA0-8DD3-FB9CCFE11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75" y="1801768"/>
            <a:ext cx="5622350" cy="266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6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621" y="1145545"/>
            <a:ext cx="1599930" cy="337825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884" y="1147838"/>
            <a:ext cx="1599930" cy="33782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15539" y="505335"/>
            <a:ext cx="2669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③ </a:t>
            </a:r>
            <a:r>
              <a:rPr lang="ko-KR" altLang="en-US" dirty="0" smtClean="0"/>
              <a:t>수동모드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앱모드</a:t>
            </a:r>
            <a:r>
              <a:rPr lang="ko-KR" altLang="en-US" dirty="0" smtClean="0"/>
              <a:t> 전환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79444" y="5161554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④ </a:t>
            </a:r>
            <a:r>
              <a:rPr lang="ko-KR" altLang="en-US" dirty="0" err="1" smtClean="0"/>
              <a:t>버튼제어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461097" y="1085311"/>
            <a:ext cx="6078069" cy="3498729"/>
            <a:chOff x="461097" y="1085311"/>
            <a:chExt cx="6078069" cy="3498729"/>
          </a:xfrm>
        </p:grpSpPr>
        <p:sp>
          <p:nvSpPr>
            <p:cNvPr id="15" name="직사각형 14"/>
            <p:cNvSpPr/>
            <p:nvPr/>
          </p:nvSpPr>
          <p:spPr>
            <a:xfrm>
              <a:off x="461097" y="1085311"/>
              <a:ext cx="6078069" cy="34987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 flipV="1">
              <a:off x="2206430" y="2924354"/>
              <a:ext cx="841612" cy="7579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Google Shape;1650;p210"/>
            <p:cNvSpPr/>
            <p:nvPr/>
          </p:nvSpPr>
          <p:spPr>
            <a:xfrm rot="5400000">
              <a:off x="3888366" y="2382279"/>
              <a:ext cx="332928" cy="1785757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직사각형 16"/>
            <p:cNvSpPr/>
            <p:nvPr/>
          </p:nvSpPr>
          <p:spPr>
            <a:xfrm flipV="1">
              <a:off x="5053849" y="2932980"/>
              <a:ext cx="799965" cy="7492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425002" y="5741530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F9AA4-2AB0-4766-9EAF-65AD012BD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981" y="5798637"/>
            <a:ext cx="1602061" cy="338276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 flipV="1">
            <a:off x="1359668" y="6825177"/>
            <a:ext cx="1760805" cy="15329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 flipV="1">
            <a:off x="1663367" y="8358118"/>
            <a:ext cx="1137929" cy="4313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 flipV="1">
            <a:off x="1783937" y="8789440"/>
            <a:ext cx="879336" cy="264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048042" y="7445453"/>
            <a:ext cx="107792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sz="1300" smtClean="0"/>
              <a:t>움직임 제어</a:t>
            </a:r>
            <a:endParaRPr lang="ko-KR" altLang="en-US" sz="1300" dirty="0"/>
          </a:p>
        </p:txBody>
      </p:sp>
      <p:sp>
        <p:nvSpPr>
          <p:cNvPr id="30" name="직사각형 29"/>
          <p:cNvSpPr/>
          <p:nvPr/>
        </p:nvSpPr>
        <p:spPr>
          <a:xfrm>
            <a:off x="2726467" y="8407902"/>
            <a:ext cx="107792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sz="1300" dirty="0" smtClean="0"/>
              <a:t>회전 제어</a:t>
            </a:r>
            <a:endParaRPr lang="ko-KR" altLang="en-US" sz="1300" dirty="0"/>
          </a:p>
        </p:txBody>
      </p:sp>
      <p:sp>
        <p:nvSpPr>
          <p:cNvPr id="31" name="직사각형 30"/>
          <p:cNvSpPr/>
          <p:nvPr/>
        </p:nvSpPr>
        <p:spPr>
          <a:xfrm>
            <a:off x="2595394" y="8796882"/>
            <a:ext cx="107792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sz="1300" dirty="0" smtClean="0"/>
              <a:t>속도 제어</a:t>
            </a:r>
            <a:endParaRPr lang="ko-KR" altLang="en-US" sz="1300" dirty="0"/>
          </a:p>
        </p:txBody>
      </p:sp>
      <p:sp>
        <p:nvSpPr>
          <p:cNvPr id="20" name="직사각형 19"/>
          <p:cNvSpPr/>
          <p:nvPr/>
        </p:nvSpPr>
        <p:spPr>
          <a:xfrm>
            <a:off x="4093874" y="8435784"/>
            <a:ext cx="211971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sz="1300" dirty="0" smtClean="0"/>
              <a:t>움직임 제어 대각선 방향과 </a:t>
            </a:r>
            <a:r>
              <a:rPr lang="ko-KR" altLang="en-US" sz="1300" dirty="0" err="1" smtClean="0"/>
              <a:t>회전제어</a:t>
            </a:r>
            <a:r>
              <a:rPr lang="ko-KR" altLang="en-US" sz="1300" dirty="0" smtClean="0"/>
              <a:t> 버튼은 </a:t>
            </a:r>
            <a:r>
              <a:rPr lang="en-US" altLang="ko-KR" sz="1300" dirty="0" err="1" smtClean="0"/>
              <a:t>AICar</a:t>
            </a:r>
            <a:r>
              <a:rPr lang="ko-KR" altLang="en-US" sz="1300" dirty="0" smtClean="0"/>
              <a:t>에서는 사용하지 않음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97897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15539" y="50533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⑤ </a:t>
            </a:r>
            <a:r>
              <a:rPr lang="ko-KR" altLang="en-US" dirty="0" err="1" smtClean="0"/>
              <a:t>음성제어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79444" y="5161554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⑥ </a:t>
            </a:r>
            <a:r>
              <a:rPr lang="ko-KR" altLang="en-US" dirty="0" err="1" smtClean="0"/>
              <a:t>비전제어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25002" y="5741530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F9AA4-2AB0-4766-9EAF-65AD012BD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02" y="5857500"/>
            <a:ext cx="1595054" cy="3367964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393492" y="1028204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029" y="1086188"/>
            <a:ext cx="1602061" cy="33827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875" y="5857500"/>
            <a:ext cx="1602061" cy="3382759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3324906" y="1731127"/>
            <a:ext cx="2920838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sz="1300" dirty="0" smtClean="0"/>
              <a:t>사용 명령어</a:t>
            </a:r>
            <a:endParaRPr lang="en-US" altLang="ko-KR" sz="1300" dirty="0" smtClean="0"/>
          </a:p>
          <a:p>
            <a:pPr lvl="0" algn="ctr"/>
            <a:endParaRPr lang="en-US" altLang="ko-KR" sz="1300" dirty="0" smtClean="0"/>
          </a:p>
          <a:p>
            <a:pPr lvl="0" algn="ctr"/>
            <a:endParaRPr lang="en-US" altLang="ko-KR" sz="1300" dirty="0"/>
          </a:p>
          <a:p>
            <a:pPr lvl="0" algn="ctr"/>
            <a:r>
              <a:rPr lang="ko-KR" altLang="en-US" sz="1300" dirty="0" smtClean="0"/>
              <a:t>왼쪽 앞으로 </a:t>
            </a:r>
            <a:r>
              <a:rPr lang="en-US" altLang="ko-KR" sz="1300" dirty="0" smtClean="0"/>
              <a:t>– </a:t>
            </a:r>
            <a:r>
              <a:rPr lang="ko-KR" altLang="en-US" sz="1300" dirty="0" smtClean="0"/>
              <a:t>앞으로 </a:t>
            </a:r>
            <a:r>
              <a:rPr lang="en-US" altLang="ko-KR" sz="1300" dirty="0" smtClean="0"/>
              <a:t>– </a:t>
            </a:r>
            <a:r>
              <a:rPr lang="ko-KR" altLang="en-US" sz="1300" dirty="0" smtClean="0"/>
              <a:t>오른쪽 앞으로</a:t>
            </a:r>
            <a:endParaRPr lang="en-US" altLang="ko-KR" sz="1300" dirty="0" smtClean="0"/>
          </a:p>
          <a:p>
            <a:pPr lvl="0" algn="ctr"/>
            <a:endParaRPr lang="en-US" altLang="ko-KR" sz="1300" dirty="0" smtClean="0"/>
          </a:p>
          <a:p>
            <a:pPr lvl="0" algn="ctr"/>
            <a:r>
              <a:rPr lang="ko-KR" altLang="en-US" sz="1300" dirty="0" smtClean="0"/>
              <a:t>왼쪽 </a:t>
            </a:r>
            <a:r>
              <a:rPr lang="en-US" altLang="ko-KR" sz="1300" dirty="0" smtClean="0"/>
              <a:t>– </a:t>
            </a:r>
            <a:r>
              <a:rPr lang="ko-KR" altLang="en-US" sz="1300" dirty="0" smtClean="0"/>
              <a:t>정지 </a:t>
            </a:r>
            <a:r>
              <a:rPr lang="en-US" altLang="ko-KR" sz="1300" dirty="0" smtClean="0"/>
              <a:t>– </a:t>
            </a:r>
            <a:r>
              <a:rPr lang="ko-KR" altLang="en-US" sz="1300" dirty="0" smtClean="0"/>
              <a:t>오른쪽</a:t>
            </a:r>
            <a:endParaRPr lang="en-US" altLang="ko-KR" sz="1300" dirty="0" smtClean="0"/>
          </a:p>
          <a:p>
            <a:pPr lvl="0" algn="ctr"/>
            <a:endParaRPr lang="en-US" altLang="ko-KR" sz="1300" dirty="0" smtClean="0"/>
          </a:p>
          <a:p>
            <a:pPr lvl="0" algn="ctr"/>
            <a:r>
              <a:rPr lang="ko-KR" altLang="en-US" sz="1300" dirty="0" smtClean="0"/>
              <a:t>왼쪽 뒤로 </a:t>
            </a:r>
            <a:r>
              <a:rPr lang="en-US" altLang="ko-KR" sz="1300" dirty="0" smtClean="0"/>
              <a:t>– </a:t>
            </a:r>
            <a:r>
              <a:rPr lang="ko-KR" altLang="en-US" sz="1300" dirty="0" smtClean="0"/>
              <a:t>뒤로 </a:t>
            </a:r>
            <a:r>
              <a:rPr lang="en-US" altLang="ko-KR" sz="1300" dirty="0" smtClean="0"/>
              <a:t>– </a:t>
            </a:r>
            <a:r>
              <a:rPr lang="ko-KR" altLang="en-US" sz="1300" dirty="0" smtClean="0"/>
              <a:t>오른쪽 뒤로</a:t>
            </a:r>
            <a:endParaRPr lang="en-US" altLang="ko-KR" sz="1300" dirty="0" smtClean="0"/>
          </a:p>
          <a:p>
            <a:pPr lvl="0" algn="ctr"/>
            <a:endParaRPr lang="en-US" altLang="ko-KR" sz="1300" dirty="0" smtClean="0"/>
          </a:p>
          <a:p>
            <a:pPr lvl="0" algn="ctr"/>
            <a:r>
              <a:rPr lang="ko-KR" altLang="en-US" sz="1300" dirty="0" smtClean="0"/>
              <a:t>좌회전 </a:t>
            </a:r>
            <a:r>
              <a:rPr lang="en-US" altLang="ko-KR" sz="1300" dirty="0" smtClean="0"/>
              <a:t>- </a:t>
            </a:r>
            <a:r>
              <a:rPr lang="ko-KR" altLang="en-US" sz="1300" dirty="0" smtClean="0"/>
              <a:t>우회전</a:t>
            </a:r>
            <a:endParaRPr lang="ko-KR" altLang="en-US" sz="1300" dirty="0"/>
          </a:p>
        </p:txBody>
      </p:sp>
      <p:sp>
        <p:nvSpPr>
          <p:cNvPr id="31" name="직사각형 30"/>
          <p:cNvSpPr/>
          <p:nvPr/>
        </p:nvSpPr>
        <p:spPr>
          <a:xfrm flipV="1">
            <a:off x="1094644" y="5999365"/>
            <a:ext cx="536770" cy="5693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169412" y="7288571"/>
            <a:ext cx="2302149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sz="1300" dirty="0" smtClean="0"/>
              <a:t>플레이 버튼을 누르면 인식된 결과에 해당하는 문자를 블루투스를 통해 </a:t>
            </a:r>
            <a:r>
              <a:rPr lang="ko-KR" altLang="en-US" sz="1300" dirty="0" smtClean="0"/>
              <a:t>송신함</a:t>
            </a:r>
            <a:endParaRPr lang="en-US" altLang="ko-KR" sz="1300" dirty="0" smtClean="0"/>
          </a:p>
          <a:p>
            <a:pPr lvl="0" algn="ctr"/>
            <a:endParaRPr lang="en-US" altLang="ko-KR" sz="1300" dirty="0" smtClean="0"/>
          </a:p>
          <a:p>
            <a:pPr lvl="0" algn="ctr"/>
            <a:r>
              <a:rPr lang="en-US" altLang="ko-KR" sz="1300" dirty="0" smtClean="0"/>
              <a:t>* </a:t>
            </a:r>
            <a:r>
              <a:rPr lang="ko-KR" altLang="en-US" sz="1300" dirty="0" err="1" smtClean="0"/>
              <a:t>인식결과는</a:t>
            </a:r>
            <a:r>
              <a:rPr lang="ko-KR" altLang="en-US" sz="1300" dirty="0" smtClean="0"/>
              <a:t> 어떤 상황이 촬영되든 학습된 결과물 중 가장 가깝게 인식되는 </a:t>
            </a:r>
            <a:r>
              <a:rPr lang="en-US" altLang="ko-KR" sz="1300" dirty="0" smtClean="0"/>
              <a:t>Label</a:t>
            </a:r>
            <a:r>
              <a:rPr lang="ko-KR" altLang="en-US" sz="1300" dirty="0" smtClean="0"/>
              <a:t>을 첫번째 배열에 저장하고 관련 정보를 송신하도록 되어 있음</a:t>
            </a:r>
            <a:endParaRPr lang="ko-KR" altLang="en-US" sz="1300" dirty="0"/>
          </a:p>
        </p:txBody>
      </p:sp>
      <p:sp>
        <p:nvSpPr>
          <p:cNvPr id="33" name="직사각형 32"/>
          <p:cNvSpPr/>
          <p:nvPr/>
        </p:nvSpPr>
        <p:spPr>
          <a:xfrm flipV="1">
            <a:off x="2635671" y="6445063"/>
            <a:ext cx="1366462" cy="2702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 flipV="1">
            <a:off x="3045358" y="8632983"/>
            <a:ext cx="870509" cy="264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 flipV="1">
            <a:off x="1497028" y="2877559"/>
            <a:ext cx="780345" cy="1047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87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249" y="1484811"/>
            <a:ext cx="5325250" cy="32767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15" y="5911247"/>
            <a:ext cx="3730824" cy="26721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5114" y="972856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⑤</a:t>
            </a:r>
            <a:r>
              <a:rPr lang="ko-KR" altLang="en-US" dirty="0" smtClean="0"/>
              <a:t> 파일 및 폴더 확인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25002" y="1386094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-77512" y="21480"/>
            <a:ext cx="1606530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고양덕양 B" pitchFamily="2" charset="-127"/>
                <a:ea typeface="고양덕양 B" pitchFamily="2" charset="-127"/>
              </a:rPr>
              <a:t>Ⅱ</a:t>
            </a:r>
            <a:r>
              <a:rPr lang="ko-KR" altLang="en-US" dirty="0" err="1"/>
              <a:t>고카트</a:t>
            </a:r>
            <a:r>
              <a:rPr lang="ko-KR" altLang="en-US" dirty="0"/>
              <a:t> </a:t>
            </a:r>
            <a:r>
              <a:rPr lang="ko-KR" altLang="en-US" dirty="0" smtClean="0"/>
              <a:t>동작</a:t>
            </a:r>
            <a:endParaRPr lang="en-US" altLang="ko-KR" dirty="0"/>
          </a:p>
        </p:txBody>
      </p:sp>
      <p:sp>
        <p:nvSpPr>
          <p:cNvPr id="28" name="TextBox 27"/>
          <p:cNvSpPr txBox="1"/>
          <p:nvPr/>
        </p:nvSpPr>
        <p:spPr>
          <a:xfrm>
            <a:off x="393130" y="5444595"/>
            <a:ext cx="227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⑥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smtClean="0"/>
              <a:t>IDE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33018" y="5857833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A39921-B4C1-4FAF-8C51-3F29E42F2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 flipV="1">
            <a:off x="1839357" y="2738301"/>
            <a:ext cx="1528311" cy="15103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28036" y="9006022"/>
            <a:ext cx="3917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SOFTWARE-Windows(Win 7 and newer)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874" y="6213238"/>
            <a:ext cx="3888640" cy="275280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 flipV="1">
            <a:off x="1417470" y="6194446"/>
            <a:ext cx="511691" cy="3178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 flipV="1">
            <a:off x="4843463" y="7715146"/>
            <a:ext cx="815781" cy="3178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03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381" y="5788401"/>
            <a:ext cx="3704683" cy="299742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5114" y="972856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고양덕양 B" pitchFamily="2" charset="-127"/>
                <a:ea typeface="고양덕양 B" pitchFamily="2" charset="-127"/>
              </a:rPr>
              <a:t>① </a:t>
            </a:r>
            <a:r>
              <a:rPr lang="ko-KR" altLang="en-US" dirty="0" smtClean="0"/>
              <a:t>블루투스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 열기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5002" y="5233510"/>
            <a:ext cx="294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고양덕양 B" pitchFamily="2" charset="-127"/>
                <a:ea typeface="고양덕양 B" pitchFamily="2" charset="-127"/>
              </a:rPr>
              <a:t>②</a:t>
            </a:r>
            <a:r>
              <a:rPr lang="en-US" altLang="ko-KR" dirty="0" smtClean="0"/>
              <a:t> </a:t>
            </a:r>
            <a:r>
              <a:rPr lang="ko-KR" altLang="en-US" dirty="0"/>
              <a:t>보드</a:t>
            </a:r>
            <a:r>
              <a:rPr lang="en-US" altLang="ko-KR" dirty="0"/>
              <a:t>, </a:t>
            </a:r>
            <a:r>
              <a:rPr lang="ko-KR" altLang="en-US" dirty="0"/>
              <a:t>포트번호 설정하기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25002" y="1386094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94923" y="5761485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589547" y="5930403"/>
            <a:ext cx="5967966" cy="3395849"/>
            <a:chOff x="589547" y="1251838"/>
            <a:chExt cx="5967966" cy="3395849"/>
          </a:xfrm>
        </p:grpSpPr>
        <p:grpSp>
          <p:nvGrpSpPr>
            <p:cNvPr id="5" name="그룹 4"/>
            <p:cNvGrpSpPr/>
            <p:nvPr/>
          </p:nvGrpSpPr>
          <p:grpSpPr>
            <a:xfrm>
              <a:off x="589547" y="3834759"/>
              <a:ext cx="5967966" cy="812928"/>
              <a:chOff x="721894" y="3913817"/>
              <a:chExt cx="6136106" cy="812928"/>
            </a:xfrm>
          </p:grpSpPr>
          <p:sp>
            <p:nvSpPr>
              <p:cNvPr id="19" name="Google Shape;2273;p284"/>
              <p:cNvSpPr txBox="1">
                <a:spLocks/>
              </p:cNvSpPr>
              <p:nvPr/>
            </p:nvSpPr>
            <p:spPr>
              <a:xfrm>
                <a:off x="721894" y="3913817"/>
                <a:ext cx="6136106" cy="624336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marL="0" indent="0" algn="ctr" defTabSz="685800" rtl="0" eaLnBrk="1" latinLnBrk="1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indent="0" algn="ctr" defTabSz="685800" rtl="0" eaLnBrk="1" latinLnBrk="1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0" algn="ctr" defTabSz="685800" rtl="0" eaLnBrk="1" latinLnBrk="1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indent="0" algn="ctr" defTabSz="685800" rtl="0" eaLnBrk="1" latinLnBrk="1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0" algn="ctr" defTabSz="685800" rtl="0" eaLnBrk="1" latinLnBrk="1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indent="0" algn="ctr" defTabSz="685800" rtl="0" eaLnBrk="1" latinLnBrk="1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indent="0" algn="ctr" defTabSz="685800" rtl="0" eaLnBrk="1" latinLnBrk="1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indent="0" algn="ctr" defTabSz="685800" rtl="0" eaLnBrk="1" latinLnBrk="1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0" algn="ctr" defTabSz="685800" rtl="0" eaLnBrk="1" latinLnBrk="1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  <a:spcBef>
                    <a:spcPts val="1600"/>
                  </a:spcBef>
                </a:pPr>
                <a:r>
                  <a:rPr lang="ko-KR" altLang="en-US" sz="1500" dirty="0" smtClean="0"/>
                  <a:t>보드 </a:t>
                </a:r>
                <a:r>
                  <a:rPr lang="en-US" altLang="ko-KR" sz="1500" dirty="0" smtClean="0"/>
                  <a:t>: Arduino Mega,  </a:t>
                </a:r>
                <a:r>
                  <a:rPr lang="ko-KR" altLang="en-US" sz="1500" dirty="0" smtClean="0"/>
                  <a:t>포트 </a:t>
                </a:r>
                <a:r>
                  <a:rPr lang="en-US" altLang="ko-KR" sz="1500" dirty="0" smtClean="0"/>
                  <a:t>: COM (Arduino Mega) </a:t>
                </a:r>
                <a:r>
                  <a:rPr lang="ko-KR" altLang="en-US" sz="1500" dirty="0" smtClean="0"/>
                  <a:t>번호</a:t>
                </a:r>
                <a:r>
                  <a:rPr lang="en-US" altLang="ko-KR" sz="1500" dirty="0" smtClean="0"/>
                  <a:t> </a:t>
                </a:r>
                <a:r>
                  <a:rPr lang="ko-KR" altLang="en-US" sz="1500" dirty="0" smtClean="0"/>
                  <a:t>확인</a:t>
                </a:r>
                <a:endParaRPr lang="en-US" altLang="ko-KR" sz="1500" dirty="0" smtClean="0"/>
              </a:p>
              <a:p>
                <a:pPr algn="l">
                  <a:lnSpc>
                    <a:spcPct val="100000"/>
                  </a:lnSpc>
                  <a:spcBef>
                    <a:spcPts val="1600"/>
                  </a:spcBef>
                </a:pPr>
                <a:endParaRPr lang="ko-KR" altLang="en-US" sz="1500" dirty="0" smtClean="0"/>
              </a:p>
              <a:p>
                <a:pPr algn="l">
                  <a:lnSpc>
                    <a:spcPct val="100000"/>
                  </a:lnSpc>
                  <a:spcBef>
                    <a:spcPts val="1600"/>
                  </a:spcBef>
                  <a:spcAft>
                    <a:spcPts val="1600"/>
                  </a:spcAft>
                </a:pPr>
                <a:endParaRPr lang="ko-KR" altLang="en-US" sz="1500" dirty="0"/>
              </a:p>
            </p:txBody>
          </p:sp>
          <p:sp>
            <p:nvSpPr>
              <p:cNvPr id="4" name="직사각형 3"/>
              <p:cNvSpPr/>
              <p:nvPr/>
            </p:nvSpPr>
            <p:spPr>
              <a:xfrm>
                <a:off x="721894" y="4403580"/>
                <a:ext cx="5073427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600"/>
                  </a:spcBef>
                </a:pPr>
                <a:r>
                  <a:rPr lang="ko-KR" altLang="en-US" sz="1500" dirty="0"/>
                  <a:t>연결 문제가 생길 경우 </a:t>
                </a:r>
                <a:r>
                  <a:rPr lang="ko-KR" altLang="en-US" sz="1500" dirty="0" smtClean="0"/>
                  <a:t>장치 </a:t>
                </a:r>
                <a:r>
                  <a:rPr lang="ko-KR" altLang="en-US" sz="1500" dirty="0"/>
                  <a:t>관리자에서 포트번호를 확인</a:t>
                </a:r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2190650" y="2290701"/>
              <a:ext cx="1478101" cy="14419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801304" y="2625632"/>
              <a:ext cx="1672736" cy="2091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225799" y="2528351"/>
              <a:ext cx="405889" cy="1744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145745" y="1251838"/>
              <a:ext cx="194837" cy="16220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49496" y="2487576"/>
              <a:ext cx="7452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dirty="0" smtClean="0">
                  <a:solidFill>
                    <a:srgbClr val="FF0000"/>
                  </a:solidFill>
                  <a:latin typeface="고양덕양 B" pitchFamily="2" charset="-127"/>
                  <a:ea typeface="고양덕양 B" pitchFamily="2" charset="-127"/>
                </a:rPr>
                <a:t>②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 flipH="1">
              <a:off x="1819606" y="2176701"/>
              <a:ext cx="131310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고양덕양 B" pitchFamily="2" charset="-127"/>
                  <a:ea typeface="고양덕양 B" pitchFamily="2" charset="-127"/>
                </a:rPr>
                <a:t>①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039259" y="4254672"/>
            <a:ext cx="443373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ko-KR" altLang="en-US" sz="1500" dirty="0" err="1" smtClean="0"/>
              <a:t>아두이노</a:t>
            </a:r>
            <a:r>
              <a:rPr lang="ko-KR" altLang="en-US" sz="1500" dirty="0" smtClean="0"/>
              <a:t> </a:t>
            </a:r>
            <a:r>
              <a:rPr lang="en-US" altLang="ko-KR" sz="1500" dirty="0" smtClean="0"/>
              <a:t>IDE(</a:t>
            </a:r>
            <a:r>
              <a:rPr lang="ko-KR" altLang="en-US" sz="1500" dirty="0" smtClean="0"/>
              <a:t>편집기</a:t>
            </a:r>
            <a:r>
              <a:rPr lang="en-US" altLang="ko-KR" sz="1500" dirty="0" smtClean="0"/>
              <a:t>) </a:t>
            </a:r>
            <a:r>
              <a:rPr lang="ko-KR" altLang="en-US" sz="1500" dirty="0" smtClean="0"/>
              <a:t>실행 후 파일 </a:t>
            </a:r>
            <a:r>
              <a:rPr lang="en-US" altLang="ko-KR" sz="1500" dirty="0" smtClean="0"/>
              <a:t>-&gt; </a:t>
            </a:r>
            <a:r>
              <a:rPr lang="ko-KR" altLang="en-US" sz="1500" dirty="0" smtClean="0"/>
              <a:t>열기에서 </a:t>
            </a:r>
            <a:r>
              <a:rPr lang="en-US" altLang="ko-KR" sz="1500" dirty="0" err="1" smtClean="0"/>
              <a:t>changeBluetoothName</a:t>
            </a:r>
            <a:r>
              <a:rPr lang="en-US" altLang="ko-KR" sz="1500" dirty="0" smtClean="0"/>
              <a:t>(MEGA).</a:t>
            </a:r>
            <a:r>
              <a:rPr lang="en-US" altLang="ko-KR" sz="1500" dirty="0" err="1" smtClean="0"/>
              <a:t>ino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파일 열기</a:t>
            </a:r>
            <a:endParaRPr lang="ko-KR" altLang="en-US" sz="1500" dirty="0"/>
          </a:p>
        </p:txBody>
      </p:sp>
      <p:sp>
        <p:nvSpPr>
          <p:cNvPr id="27" name="TextBox 26"/>
          <p:cNvSpPr txBox="1"/>
          <p:nvPr/>
        </p:nvSpPr>
        <p:spPr>
          <a:xfrm>
            <a:off x="-76666" y="18777"/>
            <a:ext cx="3143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고양덕양 B" pitchFamily="2" charset="-127"/>
                <a:ea typeface="고양덕양 B" pitchFamily="2" charset="-127"/>
              </a:rPr>
              <a:t>Ⅱ</a:t>
            </a:r>
            <a:r>
              <a:rPr lang="ko-KR" altLang="en-US" dirty="0" err="1" smtClean="0"/>
              <a:t>고카트</a:t>
            </a:r>
            <a:r>
              <a:rPr lang="ko-KR" altLang="en-US" dirty="0" smtClean="0"/>
              <a:t> 동작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 1. </a:t>
            </a:r>
            <a:r>
              <a:rPr lang="ko-KR" altLang="en-US" dirty="0" smtClean="0"/>
              <a:t>블루투스 이름 설정하기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754" y="1398791"/>
            <a:ext cx="3408952" cy="287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1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96" y="5834739"/>
            <a:ext cx="4207748" cy="354882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481" y="1230025"/>
            <a:ext cx="3408952" cy="287512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9444" y="589547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③ </a:t>
            </a:r>
            <a:r>
              <a:rPr lang="ko-KR" altLang="en-US" dirty="0" smtClean="0"/>
              <a:t>블루투스 파일 업로드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5002" y="5233510"/>
            <a:ext cx="3677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④ </a:t>
            </a:r>
            <a:r>
              <a:rPr lang="ko-KR" altLang="en-US" dirty="0" smtClean="0"/>
              <a:t>시리얼 모니터로 </a:t>
            </a:r>
            <a:r>
              <a:rPr lang="en-US" altLang="ko-KR" dirty="0" smtClean="0"/>
              <a:t>AT </a:t>
            </a:r>
            <a:r>
              <a:rPr lang="ko-KR" altLang="en-US" dirty="0" smtClean="0"/>
              <a:t>커맨드 입력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25002" y="1169523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94923" y="5761485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856559" y="1524137"/>
            <a:ext cx="313223" cy="3183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763859" y="4114254"/>
            <a:ext cx="55307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600"/>
              </a:spcBef>
            </a:pPr>
            <a:r>
              <a:rPr lang="en-US" altLang="ko-KR" sz="1500" dirty="0"/>
              <a:t>HM-10</a:t>
            </a:r>
            <a:r>
              <a:rPr lang="ko-KR" altLang="en-US" sz="1500" dirty="0"/>
              <a:t>블루투스 모듈의 이름을 바꾸기 위해 </a:t>
            </a:r>
            <a:r>
              <a:rPr lang="en-US" altLang="ko-KR" sz="1500" dirty="0" smtClean="0"/>
              <a:t>‘</a:t>
            </a:r>
            <a:r>
              <a:rPr lang="ko-KR" altLang="en-US" sz="1500" dirty="0" smtClean="0"/>
              <a:t>스케치 </a:t>
            </a:r>
            <a:r>
              <a:rPr lang="en-US" altLang="ko-KR" sz="1500" dirty="0" smtClean="0"/>
              <a:t>-&gt; </a:t>
            </a:r>
            <a:r>
              <a:rPr lang="ko-KR" altLang="en-US" sz="1500" dirty="0" smtClean="0"/>
              <a:t>업로드</a:t>
            </a:r>
            <a:r>
              <a:rPr lang="en-US" altLang="ko-KR" sz="1500" dirty="0" smtClean="0"/>
              <a:t>’ </a:t>
            </a:r>
            <a:r>
              <a:rPr lang="ko-KR" altLang="en-US" sz="1500" dirty="0" smtClean="0"/>
              <a:t>버튼을 눌러</a:t>
            </a:r>
            <a:r>
              <a:rPr lang="en-US" altLang="ko-KR" sz="1500" dirty="0" smtClean="0"/>
              <a:t>  </a:t>
            </a:r>
            <a:r>
              <a:rPr lang="ko-KR" altLang="en-US" sz="1500" dirty="0" smtClean="0"/>
              <a:t>코드를 </a:t>
            </a:r>
            <a:r>
              <a:rPr lang="ko-KR" altLang="en-US" sz="1500" dirty="0"/>
              <a:t>업로드 </a:t>
            </a:r>
            <a:r>
              <a:rPr lang="ko-KR" altLang="en-US" sz="1500" dirty="0" smtClean="0"/>
              <a:t>함</a:t>
            </a:r>
            <a:endParaRPr lang="ko-KR" altLang="en-US" sz="1500" dirty="0"/>
          </a:p>
        </p:txBody>
      </p:sp>
      <p:pic>
        <p:nvPicPr>
          <p:cNvPr id="30" name="Google Shape;2288;p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148" y="6871127"/>
            <a:ext cx="3998495" cy="2476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1" name="직사각형 30"/>
          <p:cNvSpPr/>
          <p:nvPr/>
        </p:nvSpPr>
        <p:spPr>
          <a:xfrm flipV="1">
            <a:off x="4692316" y="6142200"/>
            <a:ext cx="326807" cy="4128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643940" y="7924596"/>
            <a:ext cx="40967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dirty="0"/>
              <a:t>시리얼 모니터를 실행 후 </a:t>
            </a:r>
            <a:r>
              <a:rPr lang="en-US" altLang="ko-KR" dirty="0" smtClean="0"/>
              <a:t>AT</a:t>
            </a:r>
            <a:r>
              <a:rPr lang="ko-KR" altLang="en-US" dirty="0"/>
              <a:t>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 flipH="1">
            <a:off x="2169782" y="6938130"/>
            <a:ext cx="320755" cy="1725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Google Shape;1650;p210"/>
          <p:cNvSpPr/>
          <p:nvPr/>
        </p:nvSpPr>
        <p:spPr>
          <a:xfrm rot="15357711">
            <a:off x="3416992" y="5895437"/>
            <a:ext cx="332928" cy="1853635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180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986" y="5898904"/>
            <a:ext cx="3952915" cy="26581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9444" y="589547"/>
            <a:ext cx="2470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⑤ AT </a:t>
            </a:r>
            <a:r>
              <a:rPr lang="ko-KR" altLang="en-US" dirty="0" smtClean="0"/>
              <a:t>커맨드 연결 확인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25002" y="1169523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94923" y="5761485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Google Shape;2295;p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293" y="1196859"/>
            <a:ext cx="5077327" cy="333964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직사각형 15"/>
          <p:cNvSpPr/>
          <p:nvPr/>
        </p:nvSpPr>
        <p:spPr>
          <a:xfrm flipV="1">
            <a:off x="3599787" y="4298096"/>
            <a:ext cx="1573787" cy="3245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 flipV="1">
            <a:off x="752405" y="1679711"/>
            <a:ext cx="486847" cy="296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2294;p287"/>
          <p:cNvSpPr txBox="1">
            <a:spLocks/>
          </p:cNvSpPr>
          <p:nvPr/>
        </p:nvSpPr>
        <p:spPr>
          <a:xfrm>
            <a:off x="1085006" y="2248098"/>
            <a:ext cx="4887614" cy="23157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1500" dirty="0" smtClean="0"/>
              <a:t>시리얼 모니터를 실행 후 </a:t>
            </a:r>
            <a:r>
              <a:rPr lang="en-US" altLang="ko-KR" sz="1500" dirty="0" smtClean="0"/>
              <a:t>AT</a:t>
            </a:r>
            <a:r>
              <a:rPr lang="ko-KR" altLang="en-US" sz="1500" dirty="0" smtClean="0"/>
              <a:t>커맨드를 입력</a:t>
            </a:r>
          </a:p>
          <a:p>
            <a:pPr algn="l">
              <a:spcBef>
                <a:spcPts val="1600"/>
              </a:spcBef>
            </a:pPr>
            <a:r>
              <a:rPr lang="en-US" altLang="ko-KR" sz="1500" dirty="0" smtClean="0"/>
              <a:t>OK</a:t>
            </a:r>
            <a:r>
              <a:rPr lang="ko-KR" altLang="en-US" sz="1500" dirty="0" smtClean="0"/>
              <a:t>가 나오는지 확인 </a:t>
            </a:r>
            <a:r>
              <a:rPr lang="en-US" altLang="ko-KR" sz="1500" dirty="0" smtClean="0"/>
              <a:t>OK</a:t>
            </a:r>
            <a:r>
              <a:rPr lang="ko-KR" altLang="en-US" sz="1500" dirty="0" smtClean="0"/>
              <a:t>가 안 나오면 연결이 안 된 것임</a:t>
            </a:r>
            <a:r>
              <a:rPr lang="en-US" altLang="ko-KR" sz="1500" dirty="0" smtClean="0"/>
              <a:t>.</a:t>
            </a:r>
            <a:endParaRPr lang="ko-KR" altLang="en-US" sz="1500" dirty="0" smtClean="0"/>
          </a:p>
          <a:p>
            <a:pPr marL="457200" indent="-342900" algn="l">
              <a:spcBef>
                <a:spcPts val="1600"/>
              </a:spcBef>
              <a:buSzPts val="1800"/>
              <a:buFont typeface="Arial" panose="020B0604020202020204" pitchFamily="34" charset="0"/>
              <a:buAutoNum type="arabicPeriod"/>
            </a:pPr>
            <a:r>
              <a:rPr lang="ko-KR" altLang="en-US" sz="1500" dirty="0" smtClean="0"/>
              <a:t>하단의 </a:t>
            </a:r>
            <a:r>
              <a:rPr lang="en-US" altLang="ko-KR" sz="1500" dirty="0" smtClean="0"/>
              <a:t>Both NL &amp; CR </a:t>
            </a:r>
            <a:r>
              <a:rPr lang="ko-KR" altLang="en-US" sz="1500" dirty="0" smtClean="0"/>
              <a:t>확인</a:t>
            </a:r>
          </a:p>
          <a:p>
            <a:pPr marL="457200" indent="-342900" algn="l">
              <a:spcBef>
                <a:spcPts val="0"/>
              </a:spcBef>
              <a:buSzPts val="1800"/>
              <a:buFont typeface="Arial" panose="020B0604020202020204" pitchFamily="34" charset="0"/>
              <a:buAutoNum type="arabicPeriod"/>
            </a:pPr>
            <a:r>
              <a:rPr lang="en-US" altLang="ko-KR" sz="1500" dirty="0" smtClean="0"/>
              <a:t>9600</a:t>
            </a:r>
            <a:r>
              <a:rPr lang="ko-KR" altLang="en-US" sz="1500" dirty="0" err="1" smtClean="0"/>
              <a:t>보드레이트</a:t>
            </a:r>
            <a:r>
              <a:rPr lang="ko-KR" altLang="en-US" sz="1500" dirty="0" smtClean="0"/>
              <a:t> 확인</a:t>
            </a:r>
            <a:endParaRPr lang="en-US" altLang="ko-KR" sz="1500" dirty="0" smtClean="0"/>
          </a:p>
          <a:p>
            <a:pPr marL="457200" indent="-342900" algn="l">
              <a:spcBef>
                <a:spcPts val="0"/>
              </a:spcBef>
              <a:buSzPts val="1800"/>
              <a:buFont typeface="Arial" panose="020B0604020202020204" pitchFamily="34" charset="0"/>
              <a:buAutoNum type="arabicPeriod"/>
            </a:pPr>
            <a:r>
              <a:rPr lang="en-US" altLang="ko-KR" sz="1500" dirty="0" smtClean="0"/>
              <a:t>RX, TX </a:t>
            </a:r>
            <a:r>
              <a:rPr lang="ko-KR" altLang="en-US" sz="1500" dirty="0" err="1" smtClean="0"/>
              <a:t>핀번호</a:t>
            </a:r>
            <a:r>
              <a:rPr lang="ko-KR" altLang="en-US" sz="1500" dirty="0" smtClean="0"/>
              <a:t> 확인 </a:t>
            </a:r>
            <a:endParaRPr lang="en-US" altLang="ko-KR" sz="1500" dirty="0" smtClean="0"/>
          </a:p>
          <a:p>
            <a:pPr marL="457200" indent="-342900" algn="l">
              <a:spcBef>
                <a:spcPts val="0"/>
              </a:spcBef>
              <a:buSzPts val="1800"/>
              <a:buFont typeface="Arial" panose="020B0604020202020204" pitchFamily="34" charset="0"/>
              <a:buAutoNum type="arabicPeriod"/>
            </a:pPr>
            <a:endParaRPr lang="ko-KR" altLang="en-US" sz="1500" dirty="0" smtClean="0"/>
          </a:p>
        </p:txBody>
      </p:sp>
      <p:sp>
        <p:nvSpPr>
          <p:cNvPr id="40" name="직사각형 39"/>
          <p:cNvSpPr/>
          <p:nvPr/>
        </p:nvSpPr>
        <p:spPr>
          <a:xfrm>
            <a:off x="752405" y="8614544"/>
            <a:ext cx="542627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 smtClean="0"/>
              <a:t>이 때 블루투스 모듈 옆의 스위치는 </a:t>
            </a:r>
            <a:r>
              <a:rPr lang="en-US" altLang="ko-KR" sz="1500" dirty="0" smtClean="0"/>
              <a:t>3</a:t>
            </a:r>
            <a:r>
              <a:rPr lang="ko-KR" altLang="en-US" sz="1500" dirty="0" err="1" smtClean="0"/>
              <a:t>번쪽으로</a:t>
            </a:r>
            <a:r>
              <a:rPr lang="ko-KR" altLang="en-US" sz="1500" dirty="0" smtClean="0"/>
              <a:t> 맞춤</a:t>
            </a:r>
            <a:r>
              <a:rPr lang="en-US" altLang="ko-KR" sz="1500" dirty="0" smtClean="0"/>
              <a:t>(</a:t>
            </a:r>
            <a:r>
              <a:rPr lang="ko-KR" altLang="en-US" sz="1500" dirty="0" err="1" smtClean="0"/>
              <a:t>아두이노</a:t>
            </a:r>
            <a:r>
              <a:rPr lang="ko-KR" altLang="en-US" sz="1500" dirty="0" smtClean="0"/>
              <a:t> 메가 사용 시</a:t>
            </a:r>
            <a:r>
              <a:rPr lang="en-US" altLang="ko-KR" sz="1500" dirty="0" smtClean="0"/>
              <a:t>), </a:t>
            </a:r>
            <a:r>
              <a:rPr lang="ko-KR" altLang="en-US" sz="1500" dirty="0" smtClean="0"/>
              <a:t>만약 </a:t>
            </a:r>
            <a:r>
              <a:rPr lang="ko-KR" altLang="en-US" sz="1500" dirty="0" err="1" smtClean="0"/>
              <a:t>아두이노</a:t>
            </a:r>
            <a:r>
              <a:rPr lang="ko-KR" altLang="en-US" sz="1500" dirty="0" smtClean="0"/>
              <a:t> </a:t>
            </a:r>
            <a:r>
              <a:rPr lang="ko-KR" altLang="en-US" sz="1500" dirty="0" err="1" smtClean="0"/>
              <a:t>우노를</a:t>
            </a:r>
            <a:r>
              <a:rPr lang="ko-KR" altLang="en-US" sz="1500" dirty="0" smtClean="0"/>
              <a:t> 사용한다면 </a:t>
            </a:r>
            <a:r>
              <a:rPr lang="en-US" altLang="ko-KR" sz="1500" dirty="0" smtClean="0"/>
              <a:t>1</a:t>
            </a:r>
            <a:r>
              <a:rPr lang="ko-KR" altLang="en-US" sz="1500" dirty="0" err="1" smtClean="0"/>
              <a:t>번쪽으로</a:t>
            </a:r>
            <a:r>
              <a:rPr lang="ko-KR" altLang="en-US" sz="1500" dirty="0" smtClean="0"/>
              <a:t> 맞추고 소프트웨어시리얼</a:t>
            </a:r>
            <a:r>
              <a:rPr lang="en-US" altLang="ko-KR" sz="1500" dirty="0" smtClean="0"/>
              <a:t>(2, 3</a:t>
            </a:r>
            <a:r>
              <a:rPr lang="ko-KR" altLang="en-US" sz="1500" dirty="0" smtClean="0"/>
              <a:t>번 핀</a:t>
            </a:r>
            <a:r>
              <a:rPr lang="en-US" altLang="ko-KR" sz="1500" dirty="0" smtClean="0"/>
              <a:t>)</a:t>
            </a:r>
            <a:r>
              <a:rPr lang="ko-KR" altLang="en-US" sz="1500" dirty="0" smtClean="0"/>
              <a:t>을 사용함</a:t>
            </a:r>
            <a:r>
              <a:rPr lang="en-US" altLang="ko-KR" sz="1500" dirty="0" smtClean="0"/>
              <a:t>(</a:t>
            </a:r>
            <a:r>
              <a:rPr lang="ko-KR" altLang="en-US" sz="1500" dirty="0" smtClean="0"/>
              <a:t>코드 수정 필요</a:t>
            </a:r>
            <a:r>
              <a:rPr lang="en-US" altLang="ko-KR" sz="1500" dirty="0" smtClean="0"/>
              <a:t>)</a:t>
            </a:r>
            <a:r>
              <a:rPr lang="ko-KR" altLang="en-US" sz="1500" dirty="0" smtClean="0"/>
              <a:t> </a:t>
            </a:r>
            <a:endParaRPr lang="ko-KR" altLang="en-US" sz="1500" dirty="0"/>
          </a:p>
        </p:txBody>
      </p:sp>
      <p:sp>
        <p:nvSpPr>
          <p:cNvPr id="25" name="직사각형 24"/>
          <p:cNvSpPr/>
          <p:nvPr/>
        </p:nvSpPr>
        <p:spPr>
          <a:xfrm>
            <a:off x="3749625" y="3027621"/>
            <a:ext cx="1907325" cy="1102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600"/>
              </a:spcBef>
            </a:pPr>
            <a:r>
              <a:rPr lang="ko-KR" altLang="en-US" sz="1300" b="1" dirty="0" err="1" smtClean="0">
                <a:solidFill>
                  <a:srgbClr val="FF0000"/>
                </a:solidFill>
              </a:rPr>
              <a:t>아두이노</a:t>
            </a:r>
            <a:r>
              <a:rPr lang="en-US" altLang="ko-KR" sz="1300" b="1" dirty="0" smtClean="0">
                <a:solidFill>
                  <a:srgbClr val="FF0000"/>
                </a:solidFill>
              </a:rPr>
              <a:t> - </a:t>
            </a:r>
            <a:r>
              <a:rPr lang="ko-KR" altLang="en-US" sz="1300" b="1" dirty="0" smtClean="0">
                <a:solidFill>
                  <a:srgbClr val="FF0000"/>
                </a:solidFill>
              </a:rPr>
              <a:t>블루투스</a:t>
            </a:r>
            <a:endParaRPr lang="en-US" altLang="ko-KR" sz="1300" b="1" dirty="0" smtClean="0">
              <a:solidFill>
                <a:srgbClr val="FF0000"/>
              </a:solidFill>
            </a:endParaRPr>
          </a:p>
          <a:p>
            <a:pPr algn="ctr">
              <a:spcBef>
                <a:spcPts val="1600"/>
              </a:spcBef>
            </a:pPr>
            <a:r>
              <a:rPr lang="en-US" altLang="ko-KR" sz="1300" b="1" dirty="0" smtClean="0">
                <a:solidFill>
                  <a:srgbClr val="FF0000"/>
                </a:solidFill>
              </a:rPr>
              <a:t>TX3</a:t>
            </a:r>
            <a:r>
              <a:rPr lang="ko-KR" altLang="en-US" sz="1300" b="1" dirty="0" smtClean="0">
                <a:solidFill>
                  <a:srgbClr val="FF0000"/>
                </a:solidFill>
              </a:rPr>
              <a:t>   </a:t>
            </a:r>
            <a:r>
              <a:rPr lang="en-US" altLang="ko-KR" sz="13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300" b="1" dirty="0" smtClean="0">
                <a:solidFill>
                  <a:srgbClr val="FF0000"/>
                </a:solidFill>
              </a:rPr>
              <a:t>-    RXD</a:t>
            </a:r>
          </a:p>
          <a:p>
            <a:pPr algn="ctr">
              <a:spcBef>
                <a:spcPts val="1600"/>
              </a:spcBef>
            </a:pPr>
            <a:r>
              <a:rPr lang="en-US" altLang="ko-KR" sz="1300" b="1" dirty="0" smtClean="0">
                <a:solidFill>
                  <a:srgbClr val="FF0000"/>
                </a:solidFill>
              </a:rPr>
              <a:t>RX3</a:t>
            </a:r>
            <a:r>
              <a:rPr lang="ko-KR" altLang="en-US" sz="1300" b="1" dirty="0" smtClean="0">
                <a:solidFill>
                  <a:srgbClr val="FF0000"/>
                </a:solidFill>
              </a:rPr>
              <a:t>    </a:t>
            </a:r>
            <a:r>
              <a:rPr lang="en-US" altLang="ko-KR" sz="1300" b="1" dirty="0" smtClean="0">
                <a:solidFill>
                  <a:srgbClr val="FF0000"/>
                </a:solidFill>
              </a:rPr>
              <a:t>-    TXD</a:t>
            </a:r>
            <a:endParaRPr lang="en-US" altLang="ko-KR" sz="1300" dirty="0">
              <a:solidFill>
                <a:srgbClr val="FF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flipV="1">
            <a:off x="2580550" y="7359030"/>
            <a:ext cx="1169076" cy="6586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68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2311;p2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5644" y="7538369"/>
            <a:ext cx="2400300" cy="1628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4" name="직사각형 63"/>
          <p:cNvSpPr/>
          <p:nvPr/>
        </p:nvSpPr>
        <p:spPr>
          <a:xfrm>
            <a:off x="1661277" y="8504876"/>
            <a:ext cx="1085898" cy="288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rgbClr val="0E0D0A"/>
              </a:solidFill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9444" y="589547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⑥ </a:t>
            </a:r>
            <a:r>
              <a:rPr lang="ko-KR" altLang="en-US" dirty="0"/>
              <a:t>블루투스 이름변경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5002" y="5233510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⑦ </a:t>
            </a:r>
            <a:r>
              <a:rPr lang="ko-KR" altLang="en-US" dirty="0"/>
              <a:t>변경된 블루투스 이름 확인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25002" y="1169523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94923" y="5761485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1084863" y="1687461"/>
            <a:ext cx="4563229" cy="1310824"/>
            <a:chOff x="164297" y="1189175"/>
            <a:chExt cx="4955624" cy="1451875"/>
          </a:xfrm>
        </p:grpSpPr>
        <p:pic>
          <p:nvPicPr>
            <p:cNvPr id="45" name="Google Shape;2302;p2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4297" y="1189175"/>
              <a:ext cx="4955624" cy="14518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grpSp>
          <p:nvGrpSpPr>
            <p:cNvPr id="46" name="그룹 45"/>
            <p:cNvGrpSpPr/>
            <p:nvPr/>
          </p:nvGrpSpPr>
          <p:grpSpPr>
            <a:xfrm>
              <a:off x="539775" y="1387637"/>
              <a:ext cx="599912" cy="246221"/>
              <a:chOff x="539775" y="1387637"/>
              <a:chExt cx="599912" cy="246221"/>
            </a:xfrm>
          </p:grpSpPr>
          <p:sp>
            <p:nvSpPr>
              <p:cNvPr id="47" name="직사각형 46"/>
              <p:cNvSpPr/>
              <p:nvPr/>
            </p:nvSpPr>
            <p:spPr>
              <a:xfrm>
                <a:off x="636104" y="1457739"/>
                <a:ext cx="503583" cy="1192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000" dirty="0">
                  <a:solidFill>
                    <a:srgbClr val="0E0D0A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539775" y="1387637"/>
                <a:ext cx="457176" cy="246221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sz="1000" dirty="0">
                    <a:solidFill>
                      <a:srgbClr val="0E0D0A"/>
                    </a:solidFill>
                    <a:latin typeface="+mj-ea"/>
                  </a:rPr>
                  <a:t>MA4</a:t>
                </a:r>
                <a:endParaRPr lang="ko-KR" altLang="en-US" sz="1000" dirty="0">
                  <a:solidFill>
                    <a:srgbClr val="0E0D0A"/>
                  </a:solidFill>
                  <a:latin typeface="+mj-ea"/>
                </a:endParaRPr>
              </a:p>
            </p:txBody>
          </p:sp>
        </p:grpSp>
      </p:grpSp>
      <p:grpSp>
        <p:nvGrpSpPr>
          <p:cNvPr id="49" name="그룹 48"/>
          <p:cNvGrpSpPr/>
          <p:nvPr/>
        </p:nvGrpSpPr>
        <p:grpSpPr>
          <a:xfrm>
            <a:off x="1084864" y="3218658"/>
            <a:ext cx="4563228" cy="1367614"/>
            <a:chOff x="164298" y="3099150"/>
            <a:chExt cx="5054252" cy="1514775"/>
          </a:xfrm>
        </p:grpSpPr>
        <p:pic>
          <p:nvPicPr>
            <p:cNvPr id="50" name="Google Shape;2303;p2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4298" y="3099150"/>
              <a:ext cx="5054252" cy="151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51" name="직사각형 50"/>
            <p:cNvSpPr/>
            <p:nvPr/>
          </p:nvSpPr>
          <p:spPr>
            <a:xfrm>
              <a:off x="768363" y="4134677"/>
              <a:ext cx="934541" cy="185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000" dirty="0">
                <a:solidFill>
                  <a:srgbClr val="0E0D0A"/>
                </a:solidFill>
                <a:latin typeface="+mj-ea"/>
                <a:ea typeface="+mj-ea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682511" y="4060735"/>
              <a:ext cx="484428" cy="261610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solidFill>
                    <a:srgbClr val="0E0D0A"/>
                  </a:solidFill>
                  <a:latin typeface="+mj-ea"/>
                </a:rPr>
                <a:t>MA4</a:t>
              </a:r>
              <a:endParaRPr lang="ko-KR" altLang="en-US" sz="1100" dirty="0">
                <a:solidFill>
                  <a:srgbClr val="0E0D0A"/>
                </a:solidFill>
                <a:latin typeface="+mj-ea"/>
              </a:endParaRPr>
            </a:p>
          </p:txBody>
        </p:sp>
      </p:grpSp>
      <p:sp>
        <p:nvSpPr>
          <p:cNvPr id="53" name="직사각형 52"/>
          <p:cNvSpPr/>
          <p:nvPr/>
        </p:nvSpPr>
        <p:spPr>
          <a:xfrm>
            <a:off x="1147637" y="1169523"/>
            <a:ext cx="51435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500" dirty="0"/>
              <a:t>AT+NAME</a:t>
            </a:r>
            <a:r>
              <a:rPr lang="ko-KR" altLang="en-US" sz="1500" dirty="0"/>
              <a:t>이름을 통해 </a:t>
            </a:r>
            <a:r>
              <a:rPr lang="ko-KR" altLang="en-US" sz="1500" dirty="0" smtClean="0"/>
              <a:t>블루투스 모듈의 </a:t>
            </a:r>
            <a:r>
              <a:rPr lang="ko-KR" altLang="en-US" sz="1500" dirty="0"/>
              <a:t>이름을 </a:t>
            </a:r>
            <a:r>
              <a:rPr lang="ko-KR" altLang="en-US" sz="1500" dirty="0" smtClean="0"/>
              <a:t>변경</a:t>
            </a:r>
            <a:endParaRPr lang="en-US" altLang="ko-KR" sz="1500" dirty="0" smtClean="0"/>
          </a:p>
          <a:p>
            <a:pPr lvl="0"/>
            <a:r>
              <a:rPr lang="en-US" altLang="ko-KR" sz="1500" dirty="0" smtClean="0"/>
              <a:t>(</a:t>
            </a:r>
            <a:r>
              <a:rPr lang="ko-KR" altLang="en-US" sz="1500" dirty="0"/>
              <a:t>블루투스 이름 기본값은 </a:t>
            </a:r>
            <a:r>
              <a:rPr lang="en-US" altLang="ko-KR" sz="1500" dirty="0"/>
              <a:t>MLT-BT05)</a:t>
            </a:r>
            <a:endParaRPr lang="ko-KR" altLang="en-US" sz="1500" dirty="0"/>
          </a:p>
        </p:txBody>
      </p:sp>
      <p:sp>
        <p:nvSpPr>
          <p:cNvPr id="54" name="직사각형 53"/>
          <p:cNvSpPr/>
          <p:nvPr/>
        </p:nvSpPr>
        <p:spPr>
          <a:xfrm>
            <a:off x="2420185" y="2602930"/>
            <a:ext cx="3429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R" sz="1500" dirty="0" smtClean="0"/>
              <a:t>AT+NAMEMA4 라고 입력하면</a:t>
            </a:r>
          </a:p>
          <a:p>
            <a:r>
              <a:rPr lang="en" altLang="ko-KR" sz="1500" dirty="0" smtClean="0">
                <a:solidFill>
                  <a:srgbClr val="FF0000"/>
                </a:solidFill>
              </a:rPr>
              <a:t>(</a:t>
            </a:r>
            <a:r>
              <a:rPr lang="en-US" altLang="ko-KR" sz="1500" dirty="0" smtClean="0">
                <a:solidFill>
                  <a:srgbClr val="FF0000"/>
                </a:solidFill>
              </a:rPr>
              <a:t>AT+NAME </a:t>
            </a:r>
            <a:r>
              <a:rPr lang="ko-KR" altLang="en-US" sz="1500" dirty="0" smtClean="0">
                <a:solidFill>
                  <a:srgbClr val="FF0000"/>
                </a:solidFill>
              </a:rPr>
              <a:t>뒤에 공백 제거</a:t>
            </a:r>
            <a:r>
              <a:rPr lang="en-US" altLang="ko-KR" sz="1500" dirty="0" smtClean="0">
                <a:solidFill>
                  <a:srgbClr val="FF0000"/>
                </a:solidFill>
              </a:rPr>
              <a:t>)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551506" y="4114320"/>
            <a:ext cx="3429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500" dirty="0" smtClean="0"/>
              <a:t>블루투스 이름이 </a:t>
            </a:r>
            <a:r>
              <a:rPr lang="en" altLang="ko-KR" sz="1500" dirty="0" smtClean="0"/>
              <a:t>MA4 라고 </a:t>
            </a:r>
            <a:r>
              <a:rPr lang="ko-KR" altLang="en-US" sz="1500" dirty="0" smtClean="0"/>
              <a:t>검색됨</a:t>
            </a:r>
            <a:endParaRPr lang="ko-KR" altLang="en-US" sz="1500" dirty="0"/>
          </a:p>
        </p:txBody>
      </p:sp>
      <p:pic>
        <p:nvPicPr>
          <p:cNvPr id="60" name="Google Shape;2310;p2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5644" y="6002335"/>
            <a:ext cx="4904550" cy="13662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2" name="직사각형 61"/>
          <p:cNvSpPr/>
          <p:nvPr/>
        </p:nvSpPr>
        <p:spPr>
          <a:xfrm>
            <a:off x="1559708" y="8502777"/>
            <a:ext cx="621818" cy="29238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300" dirty="0">
                <a:solidFill>
                  <a:srgbClr val="0E0D0A"/>
                </a:solidFill>
                <a:latin typeface="+mj-ea"/>
              </a:rPr>
              <a:t>MA4</a:t>
            </a:r>
            <a:endParaRPr lang="ko-KR" altLang="en-US" sz="1300" dirty="0">
              <a:solidFill>
                <a:srgbClr val="0E0D0A"/>
              </a:solidFill>
              <a:latin typeface="+mj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542184" y="7918965"/>
            <a:ext cx="3429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ko-KR" sz="1500" dirty="0"/>
              <a:t>AT+NAME </a:t>
            </a:r>
            <a:r>
              <a:rPr lang="ko-KR" altLang="en-US" sz="1500" dirty="0" smtClean="0"/>
              <a:t>명령어를 입력하면</a:t>
            </a:r>
            <a:endParaRPr lang="en-US" altLang="ko-KR" sz="1500" dirty="0" smtClean="0"/>
          </a:p>
          <a:p>
            <a:pPr lvl="0"/>
            <a:r>
              <a:rPr lang="ko-KR" altLang="en-US" sz="1500" dirty="0" smtClean="0"/>
              <a:t>현재 </a:t>
            </a:r>
            <a:r>
              <a:rPr lang="ko-KR" altLang="en-US" sz="1500" dirty="0"/>
              <a:t>블루투스 모듈의 이름을 </a:t>
            </a:r>
            <a:endParaRPr lang="en-US" altLang="ko-KR" sz="1500" dirty="0" smtClean="0"/>
          </a:p>
          <a:p>
            <a:pPr lvl="0"/>
            <a:r>
              <a:rPr lang="ko-KR" altLang="en-US" sz="1500" dirty="0" smtClean="0"/>
              <a:t>확인할 </a:t>
            </a:r>
            <a:r>
              <a:rPr lang="ko-KR" altLang="en-US" sz="1500" dirty="0"/>
              <a:t>수 있음</a:t>
            </a:r>
          </a:p>
        </p:txBody>
      </p:sp>
    </p:spTree>
    <p:extLst>
      <p:ext uri="{BB962C8B-B14F-4D97-AF65-F5344CB8AC3E}">
        <p14:creationId xmlns:p14="http://schemas.microsoft.com/office/powerpoint/2010/main" val="329228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79444" y="589547"/>
            <a:ext cx="4657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⑧ </a:t>
            </a:r>
            <a:r>
              <a:rPr lang="ko-KR" altLang="en-US" dirty="0"/>
              <a:t>스마트폰에서 </a:t>
            </a:r>
            <a:r>
              <a:rPr lang="ko-KR" altLang="en-US" dirty="0" smtClean="0"/>
              <a:t>변경된 블루투스 이름 확인 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25002" y="1169523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912528" y="1169523"/>
            <a:ext cx="2338813" cy="3387616"/>
            <a:chOff x="7127301" y="154401"/>
            <a:chExt cx="2720663" cy="400743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2"/>
            <a:srcRect t="17677" b="40609"/>
            <a:stretch/>
          </p:blipFill>
          <p:spPr>
            <a:xfrm>
              <a:off x="7127301" y="154401"/>
              <a:ext cx="2720663" cy="239629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2"/>
            <a:srcRect t="71190" b="395"/>
            <a:stretch/>
          </p:blipFill>
          <p:spPr>
            <a:xfrm>
              <a:off x="7127301" y="2529521"/>
              <a:ext cx="2720663" cy="1632312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 flipV="1">
            <a:off x="948624" y="3312954"/>
            <a:ext cx="822402" cy="2887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287437" y="3082385"/>
            <a:ext cx="3429000" cy="124649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ko-KR" altLang="en-US" sz="1500" dirty="0"/>
              <a:t>변경된 블루투스 모듈의</a:t>
            </a:r>
            <a:endParaRPr lang="en-US" altLang="ko-KR" sz="1500" dirty="0"/>
          </a:p>
          <a:p>
            <a:pPr lvl="0"/>
            <a:r>
              <a:rPr lang="ko-KR" altLang="en-US" sz="1500" dirty="0"/>
              <a:t>이름이 스마트폰에서 검색되는</a:t>
            </a:r>
            <a:endParaRPr lang="en-US" altLang="ko-KR" sz="1500" dirty="0"/>
          </a:p>
          <a:p>
            <a:pPr lvl="0"/>
            <a:r>
              <a:rPr lang="ko-KR" altLang="en-US" sz="1500" dirty="0"/>
              <a:t>것을 확인할 수 있음</a:t>
            </a:r>
            <a:endParaRPr lang="en-US" altLang="ko-KR" sz="1500" dirty="0"/>
          </a:p>
          <a:p>
            <a:pPr lvl="0"/>
            <a:r>
              <a:rPr lang="ko-KR" altLang="en-US" sz="1500" dirty="0"/>
              <a:t>검색이 잘 되면 따로 등록하지 않아도 앱을 통해 바로 </a:t>
            </a:r>
            <a:r>
              <a:rPr lang="ko-KR" altLang="en-US" sz="1500" dirty="0" err="1"/>
              <a:t>연결가능</a:t>
            </a:r>
            <a:endParaRPr lang="ko-KR" altLang="en-US" sz="1500" dirty="0"/>
          </a:p>
        </p:txBody>
      </p:sp>
      <p:sp>
        <p:nvSpPr>
          <p:cNvPr id="26" name="직사각형 25"/>
          <p:cNvSpPr/>
          <p:nvPr/>
        </p:nvSpPr>
        <p:spPr>
          <a:xfrm>
            <a:off x="425002" y="5675526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03" y="5710732"/>
            <a:ext cx="3163300" cy="366013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4043175" y="8160159"/>
            <a:ext cx="21504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500" dirty="0" smtClean="0"/>
              <a:t>AT+HELP </a:t>
            </a:r>
            <a:r>
              <a:rPr lang="ko-KR" altLang="en-US" sz="1500" dirty="0" smtClean="0"/>
              <a:t>명령어를 통해 </a:t>
            </a:r>
            <a:r>
              <a:rPr lang="en-US" altLang="ko-KR" sz="1500" dirty="0" smtClean="0"/>
              <a:t>AT Command</a:t>
            </a:r>
            <a:r>
              <a:rPr lang="ko-KR" altLang="en-US" sz="1500" dirty="0" smtClean="0"/>
              <a:t>로 설정할 수 있는 모든 기능을 확인할 수 있음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45541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22" y="1278116"/>
            <a:ext cx="3249577" cy="283385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0939" y="649479"/>
            <a:ext cx="270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① </a:t>
            </a:r>
            <a:r>
              <a:rPr lang="ko-KR" altLang="en-US" dirty="0" smtClean="0"/>
              <a:t>시리얼 통신 코드 확인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70860" y="1177454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 flipV="1">
            <a:off x="729106" y="2162073"/>
            <a:ext cx="266411" cy="2353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 flipV="1">
            <a:off x="1012245" y="2139186"/>
            <a:ext cx="1027279" cy="2582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 flipV="1">
            <a:off x="1399610" y="2498058"/>
            <a:ext cx="328416" cy="1405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 flipV="1">
            <a:off x="1399609" y="3022462"/>
            <a:ext cx="328416" cy="1405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074089" y="1546183"/>
            <a:ext cx="2308666" cy="2109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300" dirty="0" smtClean="0"/>
              <a:t>150</a:t>
            </a:r>
            <a:r>
              <a:rPr lang="ko-KR" altLang="en-US" sz="1300" dirty="0" smtClean="0"/>
              <a:t>번</a:t>
            </a:r>
            <a:r>
              <a:rPr lang="en-US" altLang="ko-KR" sz="1300" dirty="0"/>
              <a:t>, </a:t>
            </a:r>
            <a:r>
              <a:rPr lang="en-US" altLang="ko-KR" sz="1300" dirty="0" smtClean="0"/>
              <a:t>151</a:t>
            </a:r>
            <a:r>
              <a:rPr lang="ko-KR" altLang="en-US" sz="1300" dirty="0" smtClean="0"/>
              <a:t>번 </a:t>
            </a:r>
            <a:r>
              <a:rPr lang="ko-KR" altLang="en-US" sz="1300" dirty="0"/>
              <a:t>줄 확인</a:t>
            </a:r>
          </a:p>
          <a:p>
            <a:pPr lvl="0">
              <a:spcBef>
                <a:spcPts val="1600"/>
              </a:spcBef>
            </a:pPr>
            <a:r>
              <a:rPr lang="en-US" altLang="ko-KR" sz="1300" dirty="0" err="1" smtClean="0"/>
              <a:t>AI_Car.ino</a:t>
            </a:r>
            <a:r>
              <a:rPr lang="en-US" altLang="ko-KR" sz="1300" dirty="0" smtClean="0"/>
              <a:t> </a:t>
            </a:r>
            <a:r>
              <a:rPr lang="ko-KR" altLang="en-US" sz="1300" dirty="0"/>
              <a:t>파일을 </a:t>
            </a:r>
            <a:r>
              <a:rPr lang="ko-KR" altLang="en-US" sz="1300" dirty="0" smtClean="0"/>
              <a:t>이용하면 </a:t>
            </a:r>
            <a:r>
              <a:rPr lang="ko-KR" altLang="en-US" sz="1300" dirty="0" smtClean="0"/>
              <a:t>기본적으로 앱</a:t>
            </a:r>
            <a:r>
              <a:rPr lang="en-US" altLang="ko-KR" sz="1300" dirty="0" smtClean="0"/>
              <a:t>(</a:t>
            </a:r>
            <a:r>
              <a:rPr lang="en-US" altLang="ko-KR" sz="1300" dirty="0" err="1" smtClean="0"/>
              <a:t>AICar</a:t>
            </a:r>
            <a:r>
              <a:rPr lang="en-US" altLang="ko-KR" sz="1300" dirty="0" smtClean="0"/>
              <a:t> </a:t>
            </a:r>
            <a:r>
              <a:rPr lang="ko-KR" altLang="en-US" sz="1300" dirty="0" err="1" smtClean="0"/>
              <a:t>전용앱</a:t>
            </a:r>
            <a:r>
              <a:rPr lang="ko-KR" altLang="en-US" sz="1300" dirty="0" smtClean="0"/>
              <a:t> 또는 </a:t>
            </a:r>
            <a:r>
              <a:rPr lang="en-US" altLang="ko-KR" sz="1300" dirty="0" smtClean="0"/>
              <a:t>BLE Terminal</a:t>
            </a:r>
            <a:r>
              <a:rPr lang="ko-KR" altLang="en-US" sz="1300" dirty="0" smtClean="0"/>
              <a:t>앱</a:t>
            </a:r>
            <a:r>
              <a:rPr lang="en-US" altLang="ko-KR" sz="1300" dirty="0" smtClean="0"/>
              <a:t>)</a:t>
            </a:r>
            <a:r>
              <a:rPr lang="ko-KR" altLang="en-US" sz="1300" dirty="0" smtClean="0"/>
              <a:t>을 이용해 블루투스로 </a:t>
            </a:r>
            <a:r>
              <a:rPr lang="ko-KR" altLang="en-US" sz="1300" dirty="0"/>
              <a:t>명령을 보내야 </a:t>
            </a:r>
            <a:r>
              <a:rPr lang="ko-KR" altLang="en-US" sz="1300" dirty="0" smtClean="0"/>
              <a:t>동작함</a:t>
            </a:r>
            <a:endParaRPr lang="ko-KR" altLang="en-US" sz="1300" dirty="0"/>
          </a:p>
          <a:p>
            <a:pPr marL="114300" lvl="0">
              <a:spcBef>
                <a:spcPts val="1600"/>
              </a:spcBef>
              <a:buSzPts val="1800"/>
            </a:pPr>
            <a:r>
              <a:rPr lang="en-US" altLang="ko-KR" sz="1300" dirty="0"/>
              <a:t>m </a:t>
            </a:r>
            <a:r>
              <a:rPr lang="ko-KR" altLang="en-US" sz="1300" dirty="0"/>
              <a:t>전송 </a:t>
            </a:r>
            <a:r>
              <a:rPr lang="en-US" altLang="ko-KR" sz="1300" dirty="0"/>
              <a:t>: </a:t>
            </a:r>
            <a:r>
              <a:rPr lang="ko-KR" altLang="en-US" sz="1300" dirty="0" err="1"/>
              <a:t>수동제어</a:t>
            </a:r>
            <a:r>
              <a:rPr lang="ko-KR" altLang="en-US" sz="1300" dirty="0"/>
              <a:t> 모드</a:t>
            </a:r>
          </a:p>
          <a:p>
            <a:pPr marL="114300" lvl="0">
              <a:buSzPts val="1800"/>
            </a:pPr>
            <a:r>
              <a:rPr lang="en-US" altLang="ko-KR" sz="1300" dirty="0" err="1"/>
              <a:t>i</a:t>
            </a:r>
            <a:r>
              <a:rPr lang="en-US" altLang="ko-KR" sz="1300" dirty="0"/>
              <a:t> </a:t>
            </a:r>
            <a:r>
              <a:rPr lang="ko-KR" altLang="en-US" sz="1300" dirty="0"/>
              <a:t>전송 </a:t>
            </a:r>
            <a:r>
              <a:rPr lang="en-US" altLang="ko-KR" sz="1300" dirty="0"/>
              <a:t>: </a:t>
            </a:r>
            <a:r>
              <a:rPr lang="ko-KR" altLang="en-US" sz="1300" dirty="0"/>
              <a:t>앱 제어 모드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24447" y="184302"/>
            <a:ext cx="2648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2. </a:t>
            </a:r>
            <a:r>
              <a:rPr lang="ko-KR" altLang="en-US" dirty="0"/>
              <a:t>블루투스 </a:t>
            </a:r>
            <a:r>
              <a:rPr lang="ko-KR" altLang="en-US" dirty="0" smtClean="0"/>
              <a:t>통신 테스트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31316" y="5354062"/>
            <a:ext cx="3953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② </a:t>
            </a:r>
            <a:r>
              <a:rPr lang="ko-KR" altLang="en-US" dirty="0" smtClean="0"/>
              <a:t>블루투스 통신 테스트 </a:t>
            </a:r>
            <a:r>
              <a:rPr lang="en-US" altLang="ko-KR" dirty="0" smtClean="0"/>
              <a:t>(</a:t>
            </a:r>
            <a:r>
              <a:rPr lang="ko-KR" altLang="en-US" dirty="0" smtClean="0"/>
              <a:t>전진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후진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376874" y="5934038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Google Shape;2332;p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8411" y="6117750"/>
            <a:ext cx="1716220" cy="3124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333;p2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132" y="6117750"/>
            <a:ext cx="1659021" cy="31245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2" name="Google Shape;2331;p292"/>
          <p:cNvSpPr txBox="1">
            <a:spLocks/>
          </p:cNvSpPr>
          <p:nvPr/>
        </p:nvSpPr>
        <p:spPr>
          <a:xfrm>
            <a:off x="4324730" y="6356377"/>
            <a:ext cx="2736624" cy="241533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1500" dirty="0" smtClean="0"/>
              <a:t>시리얼 모니터를 실행</a:t>
            </a:r>
          </a:p>
          <a:p>
            <a:pPr algn="l">
              <a:spcBef>
                <a:spcPts val="1600"/>
              </a:spcBef>
            </a:pPr>
            <a:endParaRPr lang="ko-KR" altLang="en-US" sz="1500" dirty="0" smtClean="0"/>
          </a:p>
          <a:p>
            <a:pPr algn="l">
              <a:spcBef>
                <a:spcPts val="1600"/>
              </a:spcBef>
            </a:pPr>
            <a:r>
              <a:rPr lang="ko-KR" altLang="en-US" sz="1500" dirty="0" smtClean="0"/>
              <a:t>스위치를 전진 시</a:t>
            </a:r>
            <a:endParaRPr lang="en-US" altLang="ko-KR" sz="1500" dirty="0" smtClean="0"/>
          </a:p>
          <a:p>
            <a:pPr algn="l">
              <a:spcBef>
                <a:spcPts val="1600"/>
              </a:spcBef>
            </a:pPr>
            <a:r>
              <a:rPr lang="en-US" altLang="ko-KR" sz="1500" dirty="0" smtClean="0"/>
              <a:t>Forward: FFFF</a:t>
            </a:r>
            <a:endParaRPr lang="ko-KR" altLang="en-US" sz="1500" dirty="0" smtClean="0"/>
          </a:p>
          <a:p>
            <a:pPr algn="l">
              <a:spcBef>
                <a:spcPts val="1600"/>
              </a:spcBef>
            </a:pPr>
            <a:r>
              <a:rPr lang="ko-KR" altLang="en-US" sz="1500" dirty="0" smtClean="0"/>
              <a:t>스위치를 후진 시 </a:t>
            </a:r>
            <a:endParaRPr lang="en-US" altLang="ko-KR" sz="1500" dirty="0" smtClean="0"/>
          </a:p>
          <a:p>
            <a:pPr algn="l">
              <a:spcBef>
                <a:spcPts val="1600"/>
              </a:spcBef>
            </a:pPr>
            <a:r>
              <a:rPr lang="en-US" altLang="ko-KR" sz="1500" dirty="0" smtClean="0"/>
              <a:t>Rear: RRRR</a:t>
            </a:r>
            <a:endParaRPr lang="ko-KR" altLang="en-US" sz="1500" dirty="0" smtClean="0"/>
          </a:p>
          <a:p>
            <a:pPr algn="l">
              <a:spcBef>
                <a:spcPts val="1600"/>
              </a:spcBef>
              <a:spcAft>
                <a:spcPts val="1600"/>
              </a:spcAft>
            </a:pPr>
            <a:r>
              <a:rPr lang="ko-KR" altLang="en-US" sz="1500" dirty="0" smtClean="0"/>
              <a:t> </a:t>
            </a:r>
            <a:endParaRPr lang="ko-KR" altLang="en-US" sz="1500" dirty="0"/>
          </a:p>
        </p:txBody>
      </p:sp>
      <p:sp>
        <p:nvSpPr>
          <p:cNvPr id="3" name="직사각형 2"/>
          <p:cNvSpPr/>
          <p:nvPr/>
        </p:nvSpPr>
        <p:spPr>
          <a:xfrm>
            <a:off x="455381" y="4111969"/>
            <a:ext cx="59273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* </a:t>
            </a:r>
            <a:r>
              <a:rPr lang="ko-KR" altLang="en-US" sz="1200" dirty="0" err="1" smtClean="0"/>
              <a:t>아두이노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메가를 쓸 때는 Serial3를 그대로 사용하고, </a:t>
            </a:r>
            <a:r>
              <a:rPr lang="ko-KR" altLang="en-US" sz="1200" dirty="0" err="1"/>
              <a:t>아두이노</a:t>
            </a:r>
            <a:r>
              <a:rPr lang="ko-KR" altLang="en-US" sz="1200" dirty="0"/>
              <a:t> </a:t>
            </a:r>
            <a:r>
              <a:rPr lang="ko-KR" altLang="en-US" sz="1200" dirty="0" err="1" smtClean="0"/>
              <a:t>우노를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쓸때는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78, 79</a:t>
            </a:r>
            <a:r>
              <a:rPr lang="ko-KR" altLang="en-US" sz="1200" dirty="0" smtClean="0"/>
              <a:t>번 줄은 </a:t>
            </a:r>
            <a:r>
              <a:rPr lang="ko-KR" altLang="en-US" sz="1200" dirty="0" err="1" smtClean="0"/>
              <a:t>주석해제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하고</a:t>
            </a:r>
            <a:r>
              <a:rPr lang="en-US" altLang="ko-KR" sz="1200" dirty="0" smtClean="0"/>
              <a:t>, 82</a:t>
            </a:r>
            <a:r>
              <a:rPr lang="ko-KR" altLang="en-US" sz="1200" dirty="0" err="1" smtClean="0"/>
              <a:t>번줄은</a:t>
            </a:r>
            <a:r>
              <a:rPr lang="ko-KR" altLang="en-US" sz="1200" dirty="0" smtClean="0"/>
              <a:t> 주석처리하고 위의 Serial3</a:t>
            </a:r>
            <a:r>
              <a:rPr lang="ko-KR" altLang="en-US" sz="1200" dirty="0"/>
              <a:t>를 </a:t>
            </a:r>
            <a:r>
              <a:rPr lang="ko-KR" altLang="en-US" sz="1200" dirty="0" err="1"/>
              <a:t>mySerial로</a:t>
            </a:r>
            <a:r>
              <a:rPr lang="ko-KR" altLang="en-US" sz="1200" dirty="0"/>
              <a:t> 수정해주세요. </a:t>
            </a:r>
          </a:p>
          <a:p>
            <a:r>
              <a:rPr lang="en-US" altLang="ko-KR" sz="1200" dirty="0" smtClean="0"/>
              <a:t>* </a:t>
            </a:r>
            <a:r>
              <a:rPr lang="ko-KR" altLang="en-US" sz="1200" dirty="0" err="1" smtClean="0"/>
              <a:t>아두이노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메가를 쓸 때는 SW6 스위치를 </a:t>
            </a:r>
            <a:r>
              <a:rPr lang="en-US" altLang="ko-KR" sz="1200" dirty="0" smtClean="0"/>
              <a:t>3</a:t>
            </a:r>
            <a:r>
              <a:rPr lang="ko-KR" altLang="en-US" sz="1200" dirty="0" err="1" smtClean="0"/>
              <a:t>번쪽으로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옮기고, </a:t>
            </a:r>
            <a:r>
              <a:rPr lang="ko-KR" altLang="en-US" sz="1200" dirty="0" err="1"/>
              <a:t>아두이노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우노를</a:t>
            </a:r>
            <a:r>
              <a:rPr lang="ko-KR" altLang="en-US" sz="1200" dirty="0"/>
              <a:t> 쓸 때는 SW6 스위치를 </a:t>
            </a:r>
            <a:r>
              <a:rPr lang="en-US" altLang="ko-KR" sz="1200" dirty="0" smtClean="0"/>
              <a:t>1</a:t>
            </a:r>
            <a:r>
              <a:rPr lang="ko-KR" altLang="en-US" sz="1200" dirty="0" err="1" smtClean="0"/>
              <a:t>번쪽으로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옮겨주세요.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51529" y="6345134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err="1" smtClean="0">
                <a:solidFill>
                  <a:srgbClr val="FF0000"/>
                </a:solidFill>
              </a:rPr>
              <a:t>사진수정할</a:t>
            </a:r>
            <a:r>
              <a:rPr lang="ko-KR" altLang="en-US" dirty="0" smtClean="0">
                <a:solidFill>
                  <a:srgbClr val="FF0000"/>
                </a:solidFill>
              </a:rPr>
              <a:t> 것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95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797</TotalTime>
  <Words>1028</Words>
  <Application>Microsoft Office PowerPoint</Application>
  <PresentationFormat>A4 용지(210x297mm)</PresentationFormat>
  <Paragraphs>195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Open Sans</vt:lpstr>
      <vt:lpstr>고양덕양 B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wjbj0527@gmail.com</dc:creator>
  <cp:lastModifiedBy>Windows 사용자</cp:lastModifiedBy>
  <cp:revision>53</cp:revision>
  <cp:lastPrinted>2021-02-15T07:29:43Z</cp:lastPrinted>
  <dcterms:created xsi:type="dcterms:W3CDTF">2021-02-09T05:43:03Z</dcterms:created>
  <dcterms:modified xsi:type="dcterms:W3CDTF">2021-04-13T00:27:40Z</dcterms:modified>
</cp:coreProperties>
</file>